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Default Extension="vml" ContentType="application/vnd.openxmlformats-officedocument.vmlDrawing"/>
  <Default Extension="gif" ContentType="image/gi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Default Extension="bin" ContentType="application/vnd.openxmlformats-officedocument.oleObject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Default Extension="emf" ContentType="image/x-emf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0"/>
  </p:notesMasterIdLst>
  <p:sldIdLst>
    <p:sldId id="256" r:id="rId2"/>
    <p:sldId id="257" r:id="rId3"/>
    <p:sldId id="292" r:id="rId4"/>
    <p:sldId id="314" r:id="rId5"/>
    <p:sldId id="293" r:id="rId6"/>
    <p:sldId id="315" r:id="rId7"/>
    <p:sldId id="316" r:id="rId8"/>
    <p:sldId id="302" r:id="rId9"/>
    <p:sldId id="312" r:id="rId10"/>
    <p:sldId id="282" r:id="rId11"/>
    <p:sldId id="308" r:id="rId12"/>
    <p:sldId id="299" r:id="rId13"/>
    <p:sldId id="300" r:id="rId14"/>
    <p:sldId id="301" r:id="rId15"/>
    <p:sldId id="318" r:id="rId16"/>
    <p:sldId id="319" r:id="rId17"/>
    <p:sldId id="320" r:id="rId18"/>
    <p:sldId id="321" r:id="rId19"/>
    <p:sldId id="322" r:id="rId20"/>
    <p:sldId id="323" r:id="rId21"/>
    <p:sldId id="324" r:id="rId22"/>
    <p:sldId id="327" r:id="rId23"/>
    <p:sldId id="328" r:id="rId24"/>
    <p:sldId id="331" r:id="rId25"/>
    <p:sldId id="325" r:id="rId26"/>
    <p:sldId id="333" r:id="rId27"/>
    <p:sldId id="332" r:id="rId28"/>
    <p:sldId id="326" r:id="rId29"/>
    <p:sldId id="329" r:id="rId30"/>
    <p:sldId id="330" r:id="rId31"/>
    <p:sldId id="334" r:id="rId32"/>
    <p:sldId id="335" r:id="rId33"/>
    <p:sldId id="336" r:id="rId34"/>
    <p:sldId id="337" r:id="rId35"/>
    <p:sldId id="338" r:id="rId36"/>
    <p:sldId id="339" r:id="rId37"/>
    <p:sldId id="340" r:id="rId38"/>
    <p:sldId id="275" r:id="rId39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08080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1" autoAdjust="0"/>
    <p:restoredTop sz="94638" autoAdjust="0"/>
  </p:normalViewPr>
  <p:slideViewPr>
    <p:cSldViewPr>
      <p:cViewPr varScale="1">
        <p:scale>
          <a:sx n="86" d="100"/>
          <a:sy n="86" d="100"/>
        </p:scale>
        <p:origin x="-936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4C76BACA-9622-492E-A21C-CF4290F0BE4B}" type="datetimeFigureOut">
              <a:rPr lang="en-US"/>
              <a:pPr>
                <a:defRPr/>
              </a:pPr>
              <a:t>8/17/2012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9C419275-3C8F-4DE4-8505-29DD2148CE5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771775" y="549275"/>
            <a:ext cx="6372225" cy="3943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9" descr="Light horizontal"/>
          <p:cNvSpPr>
            <a:spLocks noChangeArrowheads="1"/>
          </p:cNvSpPr>
          <p:nvPr/>
        </p:nvSpPr>
        <p:spPr bwMode="gray">
          <a:xfrm>
            <a:off x="9525" y="9525"/>
            <a:ext cx="1473200" cy="6848475"/>
          </a:xfrm>
          <a:prstGeom prst="rect">
            <a:avLst/>
          </a:prstGeom>
          <a:pattFill prst="ltHorz">
            <a:fgClr>
              <a:schemeClr val="bg2"/>
            </a:fgClr>
            <a:bgClr>
              <a:schemeClr val="bg1"/>
            </a:bgClr>
          </a:pattFill>
          <a:ln w="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6" name="Rectangle 10"/>
          <p:cNvSpPr>
            <a:spLocks noChangeArrowheads="1"/>
          </p:cNvSpPr>
          <p:nvPr/>
        </p:nvSpPr>
        <p:spPr bwMode="invGray">
          <a:xfrm>
            <a:off x="0" y="4267200"/>
            <a:ext cx="9153525" cy="1103313"/>
          </a:xfrm>
          <a:prstGeom prst="rect">
            <a:avLst/>
          </a:prstGeom>
          <a:solidFill>
            <a:schemeClr val="accent1"/>
          </a:solidFill>
          <a:ln w="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7" name="AutoShape 11"/>
          <p:cNvSpPr>
            <a:spLocks noChangeArrowheads="1"/>
          </p:cNvSpPr>
          <p:nvPr/>
        </p:nvSpPr>
        <p:spPr bwMode="ltGray">
          <a:xfrm>
            <a:off x="1473200" y="5105400"/>
            <a:ext cx="7137400" cy="533400"/>
          </a:xfrm>
          <a:prstGeom prst="roundRect">
            <a:avLst>
              <a:gd name="adj" fmla="val 16667"/>
            </a:avLst>
          </a:prstGeom>
          <a:solidFill>
            <a:schemeClr val="tx1"/>
          </a:solidFill>
          <a:ln w="28575" algn="ctr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grpSp>
        <p:nvGrpSpPr>
          <p:cNvPr id="8" name="Group 16"/>
          <p:cNvGrpSpPr>
            <a:grpSpLocks/>
          </p:cNvGrpSpPr>
          <p:nvPr/>
        </p:nvGrpSpPr>
        <p:grpSpPr bwMode="auto">
          <a:xfrm>
            <a:off x="4254500" y="5838825"/>
            <a:ext cx="1079500" cy="633413"/>
            <a:chOff x="2680" y="3678"/>
            <a:chExt cx="680" cy="399"/>
          </a:xfrm>
        </p:grpSpPr>
        <p:sp>
          <p:nvSpPr>
            <p:cNvPr id="9" name="Text Box 14"/>
            <p:cNvSpPr txBox="1">
              <a:spLocks noChangeArrowheads="1"/>
            </p:cNvSpPr>
            <p:nvPr/>
          </p:nvSpPr>
          <p:spPr bwMode="gray">
            <a:xfrm>
              <a:off x="2680" y="3789"/>
              <a:ext cx="680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2400" b="1" dirty="0">
                  <a:solidFill>
                    <a:schemeClr val="tx2"/>
                  </a:solidFill>
                </a:rPr>
                <a:t>LOGO</a:t>
              </a:r>
            </a:p>
          </p:txBody>
        </p:sp>
        <p:sp>
          <p:nvSpPr>
            <p:cNvPr id="10" name="AutoShape 15"/>
            <p:cNvSpPr>
              <a:spLocks noChangeArrowheads="1"/>
            </p:cNvSpPr>
            <p:nvPr/>
          </p:nvSpPr>
          <p:spPr bwMode="gray">
            <a:xfrm rot="5400000">
              <a:off x="2928" y="3493"/>
              <a:ext cx="172" cy="542"/>
            </a:xfrm>
            <a:prstGeom prst="moon">
              <a:avLst>
                <a:gd name="adj" fmla="val 21208"/>
              </a:avLst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</p:grp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524000" y="4191000"/>
            <a:ext cx="7239000" cy="1012825"/>
          </a:xfrm>
        </p:spPr>
        <p:txBody>
          <a:bodyPr/>
          <a:lstStyle>
            <a:lvl1pPr algn="l">
              <a:defRPr sz="44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 bwMode="white">
          <a:xfrm>
            <a:off x="1524000" y="5181600"/>
            <a:ext cx="7086600" cy="3810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11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477000"/>
            <a:ext cx="2133600" cy="244475"/>
          </a:xfrm>
        </p:spPr>
        <p:txBody>
          <a:bodyPr/>
          <a:lstStyle>
            <a:lvl1pPr>
              <a:defRPr sz="12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2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477000"/>
            <a:ext cx="2895600" cy="244475"/>
          </a:xfrm>
        </p:spPr>
        <p:txBody>
          <a:bodyPr/>
          <a:lstStyle>
            <a:lvl1pPr>
              <a:defRPr sz="12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3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477000"/>
            <a:ext cx="2133600" cy="244475"/>
          </a:xfrm>
        </p:spPr>
        <p:txBody>
          <a:bodyPr/>
          <a:lstStyle>
            <a:lvl1pPr>
              <a:defRPr sz="1200"/>
            </a:lvl1pPr>
          </a:lstStyle>
          <a:p>
            <a:pPr>
              <a:defRPr/>
            </a:pPr>
            <a:fld id="{A5067014-ED64-4580-817C-927B5D94BA7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853F1E9-51B5-4F0A-8F43-E26BA24B409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319088"/>
            <a:ext cx="2057400" cy="600551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319088"/>
            <a:ext cx="6019800" cy="600551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2EA24F4-3696-4038-89AE-53FDB48D9D4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19088"/>
            <a:ext cx="7391400" cy="56356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076325"/>
            <a:ext cx="8229600" cy="5248275"/>
          </a:xfrm>
        </p:spPr>
        <p:txBody>
          <a:bodyPr/>
          <a:lstStyle/>
          <a:p>
            <a:pPr lvl="0"/>
            <a:r>
              <a:rPr lang="en-US" noProof="0" dirty="0" smtClean="0"/>
              <a:t>Click icon to add table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A29979D-D974-42BD-8E15-4F681FC8F89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0C98071-8A9B-444A-806A-782BE84EBE4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A49861C-43E3-4B9A-B1C9-7020821A5C0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076325"/>
            <a:ext cx="4038600" cy="52482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076325"/>
            <a:ext cx="4038600" cy="52482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6F4C46B-D560-49A9-A053-CD8E3812778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ECCD6CB-4C1C-4D1B-8E8F-ED363C0A499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17FFCBB-AEC1-4327-9730-14005C830D7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6879F10-7E07-4D06-BBB9-5B96EE4C447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DC522C0-9368-4DDE-81B6-E55BD14D4F1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dirty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8C52DC-936B-4CCE-A6DA-9192BA07069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7" descr="Light horizontal"/>
          <p:cNvSpPr>
            <a:spLocks noChangeArrowheads="1"/>
          </p:cNvSpPr>
          <p:nvPr/>
        </p:nvSpPr>
        <p:spPr bwMode="gray">
          <a:xfrm>
            <a:off x="-9525" y="0"/>
            <a:ext cx="481013" cy="6858000"/>
          </a:xfrm>
          <a:prstGeom prst="rect">
            <a:avLst/>
          </a:prstGeom>
          <a:pattFill prst="ltHorz">
            <a:fgClr>
              <a:schemeClr val="bg2"/>
            </a:fgClr>
            <a:bgClr>
              <a:schemeClr val="bg1"/>
            </a:bgClr>
          </a:pattFill>
          <a:ln w="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1032" name="Rectangle 8"/>
          <p:cNvSpPr>
            <a:spLocks noChangeArrowheads="1"/>
          </p:cNvSpPr>
          <p:nvPr/>
        </p:nvSpPr>
        <p:spPr bwMode="gray">
          <a:xfrm>
            <a:off x="0" y="0"/>
            <a:ext cx="9153525" cy="685800"/>
          </a:xfrm>
          <a:prstGeom prst="rect">
            <a:avLst/>
          </a:prstGeom>
          <a:solidFill>
            <a:schemeClr val="accent1"/>
          </a:solidFill>
          <a:ln w="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033" name="AutoShape 9"/>
          <p:cNvSpPr>
            <a:spLocks noChangeArrowheads="1"/>
          </p:cNvSpPr>
          <p:nvPr/>
        </p:nvSpPr>
        <p:spPr bwMode="ltGray">
          <a:xfrm>
            <a:off x="304800" y="288925"/>
            <a:ext cx="7670800" cy="644525"/>
          </a:xfrm>
          <a:prstGeom prst="roundRect">
            <a:avLst>
              <a:gd name="adj" fmla="val 16667"/>
            </a:avLst>
          </a:prstGeom>
          <a:solidFill>
            <a:schemeClr val="tx1"/>
          </a:solidFill>
          <a:ln w="28575" algn="ctr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102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076325"/>
            <a:ext cx="8229600" cy="5248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400800"/>
            <a:ext cx="2133600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2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400800"/>
            <a:ext cx="2895600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400800"/>
            <a:ext cx="2133600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>
              <a:defRPr/>
            </a:pPr>
            <a:fld id="{5E5C3577-390E-48B7-B578-843DBF352A5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3" name="Title Placeholder 2"/>
          <p:cNvSpPr>
            <a:spLocks noGrp="1" noChangeArrowheads="1"/>
          </p:cNvSpPr>
          <p:nvPr>
            <p:ph type="title"/>
          </p:nvPr>
        </p:nvSpPr>
        <p:spPr bwMode="white">
          <a:xfrm>
            <a:off x="457200" y="319088"/>
            <a:ext cx="73914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37" name="Text Box 13"/>
          <p:cNvSpPr txBox="1">
            <a:spLocks noChangeArrowheads="1"/>
          </p:cNvSpPr>
          <p:nvPr/>
        </p:nvSpPr>
        <p:spPr bwMode="white">
          <a:xfrm>
            <a:off x="8153400" y="261938"/>
            <a:ext cx="9906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defRPr/>
            </a:pPr>
            <a:r>
              <a:rPr lang="en-US" sz="2000" b="1" dirty="0">
                <a:solidFill>
                  <a:schemeClr val="bg1"/>
                </a:solidFill>
              </a:rPr>
              <a:t>LOGO</a:t>
            </a:r>
          </a:p>
        </p:txBody>
      </p:sp>
      <p:sp>
        <p:nvSpPr>
          <p:cNvPr id="1038" name="AutoShape 14"/>
          <p:cNvSpPr>
            <a:spLocks noChangeArrowheads="1"/>
          </p:cNvSpPr>
          <p:nvPr/>
        </p:nvSpPr>
        <p:spPr bwMode="gray">
          <a:xfrm rot="5400000">
            <a:off x="8458201" y="-196850"/>
            <a:ext cx="273050" cy="860425"/>
          </a:xfrm>
          <a:prstGeom prst="moon">
            <a:avLst>
              <a:gd name="adj" fmla="val 21208"/>
            </a:avLst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Font typeface="Wingdings" pitchFamily="2" charset="2"/>
        <a:buChar char="v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§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oleObject" Target="../embeddings/oleObject1.bin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FUFO overview</a:t>
            </a:r>
          </a:p>
        </p:txBody>
      </p:sp>
      <p:sp>
        <p:nvSpPr>
          <p:cNvPr id="3075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Confidential document</a:t>
            </a:r>
          </a:p>
        </p:txBody>
      </p:sp>
      <p:sp>
        <p:nvSpPr>
          <p:cNvPr id="3076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ECBA4F3-4748-4AF3-B913-CCB6DEB6A050}" type="slidenum">
              <a:rPr lang="en-US" smtClean="0"/>
              <a:pPr/>
              <a:t>1</a:t>
            </a:fld>
            <a:endParaRPr lang="en-US" dirty="0" smtClean="0"/>
          </a:p>
        </p:txBody>
      </p:sp>
      <p:pic>
        <p:nvPicPr>
          <p:cNvPr id="6" name="Picture 5" descr="logo_fin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2438400"/>
            <a:ext cx="2438400" cy="2438400"/>
          </a:xfrm>
          <a:prstGeom prst="rect">
            <a:avLst/>
          </a:prstGeom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19575" y="5791200"/>
            <a:ext cx="1038225" cy="628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42913" y="1409700"/>
            <a:ext cx="8258175" cy="5219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171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F9CAEF3E-DFC5-4437-9FE0-5D1A2F7BE344}" type="slidenum">
              <a:rPr lang="en-US" smtClean="0"/>
              <a:pPr/>
              <a:t>10</a:t>
            </a:fld>
            <a:endParaRPr lang="en-US" dirty="0" smtClean="0"/>
          </a:p>
        </p:txBody>
      </p:sp>
      <p:sp>
        <p:nvSpPr>
          <p:cNvPr id="5" name="Explosion 1 4"/>
          <p:cNvSpPr/>
          <p:nvPr/>
        </p:nvSpPr>
        <p:spPr>
          <a:xfrm>
            <a:off x="685800" y="3581400"/>
            <a:ext cx="2286000" cy="914400"/>
          </a:xfrm>
          <a:prstGeom prst="irregularSeal1">
            <a:avLst/>
          </a:prstGeom>
          <a:solidFill>
            <a:srgbClr val="FFFF0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066800" y="3810000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Sensor data</a:t>
            </a:r>
            <a:endParaRPr lang="en-US" dirty="0">
              <a:solidFill>
                <a:srgbClr val="FF0000"/>
              </a:solidFill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3886200" y="1447800"/>
            <a:ext cx="1447800" cy="609600"/>
            <a:chOff x="3886200" y="1447800"/>
            <a:chExt cx="1447800" cy="609600"/>
          </a:xfrm>
        </p:grpSpPr>
        <p:sp>
          <p:nvSpPr>
            <p:cNvPr id="9" name="Round Diagonal Corner Rectangle 8"/>
            <p:cNvSpPr/>
            <p:nvPr/>
          </p:nvSpPr>
          <p:spPr>
            <a:xfrm>
              <a:off x="3886200" y="1447800"/>
              <a:ext cx="1447800" cy="609600"/>
            </a:xfrm>
            <a:prstGeom prst="round2DiagRect">
              <a:avLst/>
            </a:prstGeom>
            <a:solidFill>
              <a:srgbClr val="92D050"/>
            </a:solidFill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962400" y="1535668"/>
              <a:ext cx="1295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Command</a:t>
              </a:r>
              <a:endParaRPr lang="en-US" dirty="0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2590800" y="4343400"/>
            <a:ext cx="1159292" cy="1359932"/>
            <a:chOff x="2590800" y="4343400"/>
            <a:chExt cx="1159292" cy="1359932"/>
          </a:xfrm>
        </p:grpSpPr>
        <p:sp>
          <p:nvSpPr>
            <p:cNvPr id="13" name="TextBox 12"/>
            <p:cNvSpPr txBox="1"/>
            <p:nvPr/>
          </p:nvSpPr>
          <p:spPr>
            <a:xfrm>
              <a:off x="2590800" y="5334000"/>
              <a:ext cx="11592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Bluetooth</a:t>
              </a:r>
            </a:p>
          </p:txBody>
        </p:sp>
        <p:cxnSp>
          <p:nvCxnSpPr>
            <p:cNvPr id="15" name="Straight Arrow Connector 14"/>
            <p:cNvCxnSpPr>
              <a:stCxn id="13" idx="0"/>
            </p:cNvCxnSpPr>
            <p:nvPr/>
          </p:nvCxnSpPr>
          <p:spPr>
            <a:xfrm rot="16200000" flipV="1">
              <a:off x="2652023" y="4815577"/>
              <a:ext cx="990600" cy="46246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</p:grpSp>
      <p:pic>
        <p:nvPicPr>
          <p:cNvPr id="14" name="Picture 13" descr="logo_final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001000" y="0"/>
            <a:ext cx="1219200" cy="1219200"/>
          </a:xfrm>
          <a:prstGeom prst="rect">
            <a:avLst/>
          </a:prstGeom>
        </p:spPr>
      </p:pic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3048000" y="304800"/>
            <a:ext cx="5181600" cy="563562"/>
          </a:xfrm>
        </p:spPr>
        <p:txBody>
          <a:bodyPr/>
          <a:lstStyle/>
          <a:p>
            <a:pPr algn="l"/>
            <a:r>
              <a:rPr lang="en-US" sz="3500" dirty="0" smtClean="0"/>
              <a:t>Idea</a:t>
            </a:r>
            <a:endParaRPr lang="en-US" sz="3500" dirty="0"/>
          </a:p>
        </p:txBody>
      </p:sp>
      <p:sp>
        <p:nvSpPr>
          <p:cNvPr id="18" name="Rounded Rectangle 17"/>
          <p:cNvSpPr/>
          <p:nvPr/>
        </p:nvSpPr>
        <p:spPr>
          <a:xfrm>
            <a:off x="0" y="152400"/>
            <a:ext cx="3048000" cy="838200"/>
          </a:xfrm>
          <a:prstGeom prst="roundRect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Introduction</a:t>
            </a:r>
            <a:endParaRPr lang="en-US" sz="4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8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" dur="1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0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63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23849E-6 L 0.20833 0.00648 " pathEditMode="relative" rAng="0" ptsTypes="AA">
                                      <p:cBhvr>
                                        <p:cTn id="2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" y="3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2.22068E-7 L 0.20833 -2.22068E-7 " pathEditMode="relative" rAng="0" ptsTypes="AA">
                                      <p:cBhvr>
                                        <p:cTn id="2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63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0833 -2.22068E-7 L 0.45833 -2.22068E-7 " pathEditMode="relative" rAng="0" ptsTypes="AA">
                                      <p:cBhvr>
                                        <p:cTn id="3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" y="0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63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0833 -3.23849E-6 L 0.45833 -3.23849E-6 " pathEditMode="relative" rAng="0" ptsTypes="AA">
                                      <p:cBhvr>
                                        <p:cTn id="3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0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5451 -2.22068E-7 L 0.32951 -0.25538 " pathEditMode="relative" rAng="0" ptsTypes="AA">
                                      <p:cBhvr>
                                        <p:cTn id="3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3" y="-128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0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5451 -3.23849E-6 L 0.32951 -0.25537 " pathEditMode="relative" rAng="0" ptsTypes="AA">
                                      <p:cBhvr>
                                        <p:cTn id="3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3" y="-1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6" presetClass="emph" presetSubtype="0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2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43" presetID="6" presetClass="emph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4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3" presetClass="exit" presetSubtype="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8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53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3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53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Motion origin="layout" path="M 0.02534 0.07772 L 0.15034 0.31089 " pathEditMode="relative" ptsTypes="AA">
                                      <p:cBhvr>
                                        <p:cTn id="6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Motion origin="layout" path="M 0.15416 0.3331 L -0.06251 0.3331 " pathEditMode="relative" ptsTypes="AA">
                                      <p:cBhvr>
                                        <p:cTn id="7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Motion origin="layout" path="M -0.09583 0.3331 L -0.3375 0.3331 " pathEditMode="relative" ptsTypes="AA">
                                      <p:cBhvr>
                                        <p:cTn id="7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6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78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9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00"/>
                            </p:stCondLst>
                            <p:childTnLst>
                              <p:par>
                                <p:cTn id="81" presetID="49" presetClass="exit" presetSubtype="0" accel="10000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82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5" grpId="2" animBg="1"/>
      <p:bldP spid="5" grpId="3" animBg="1"/>
      <p:bldP spid="5" grpId="4" animBg="1"/>
      <p:bldP spid="5" grpId="5" animBg="1"/>
      <p:bldP spid="6" grpId="0"/>
      <p:bldP spid="6" grpId="1"/>
      <p:bldP spid="6" grpId="2"/>
      <p:bldP spid="6" grpId="3"/>
      <p:bldP spid="6" grpId="4"/>
      <p:bldP spid="6" grpId="5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14400" y="1400175"/>
            <a:ext cx="7696200" cy="5076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0C98071-8A9B-444A-806A-782BE84EBE4B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219200" y="4724400"/>
            <a:ext cx="990600" cy="533400"/>
          </a:xfrm>
          <a:prstGeom prst="rect">
            <a:avLst/>
          </a:prstGeom>
          <a:solidFill>
            <a:srgbClr val="FFC000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Picture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295400" y="4800600"/>
            <a:ext cx="838200" cy="381000"/>
          </a:xfrm>
          <a:prstGeom prst="rect">
            <a:avLst/>
          </a:prstGeom>
          <a:solidFill>
            <a:srgbClr val="00B050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JPEG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219200" y="4724400"/>
            <a:ext cx="990600" cy="533400"/>
          </a:xfrm>
          <a:prstGeom prst="rect">
            <a:avLst/>
          </a:prstGeom>
          <a:solidFill>
            <a:srgbClr val="FFC000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Picture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1295400" y="4800600"/>
            <a:ext cx="838200" cy="381000"/>
          </a:xfrm>
          <a:prstGeom prst="rect">
            <a:avLst/>
          </a:prstGeom>
          <a:solidFill>
            <a:srgbClr val="00B050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JPEG</a:t>
            </a:r>
            <a:endParaRPr lang="en-US" dirty="0"/>
          </a:p>
        </p:txBody>
      </p:sp>
      <p:pic>
        <p:nvPicPr>
          <p:cNvPr id="11" name="Picture 10" descr="logo_final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001000" y="0"/>
            <a:ext cx="1219200" cy="1219200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3048000" y="304800"/>
            <a:ext cx="5181600" cy="563562"/>
          </a:xfrm>
        </p:spPr>
        <p:txBody>
          <a:bodyPr/>
          <a:lstStyle/>
          <a:p>
            <a:pPr algn="l"/>
            <a:r>
              <a:rPr lang="en-US" sz="3500" dirty="0" smtClean="0"/>
              <a:t>Idea</a:t>
            </a:r>
            <a:endParaRPr lang="en-US" sz="3500" dirty="0"/>
          </a:p>
        </p:txBody>
      </p:sp>
      <p:sp>
        <p:nvSpPr>
          <p:cNvPr id="16" name="Rounded Rectangle 15"/>
          <p:cNvSpPr/>
          <p:nvPr/>
        </p:nvSpPr>
        <p:spPr>
          <a:xfrm>
            <a:off x="0" y="152400"/>
            <a:ext cx="3048000" cy="838200"/>
          </a:xfrm>
          <a:prstGeom prst="roundRect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Introduction</a:t>
            </a:r>
            <a:endParaRPr lang="en-US" sz="4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(-#ppt_w/2)" to="(#ppt_x)" calcmode="lin" valueType="num">
                                      <p:cBhvr>
                                        <p:cTn id="7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0" to="-1.0" calcmode="lin" valueType="num">
                                      <p:cBhvr>
                                        <p:cTn id="8" dur="200" decel="5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xshear</p:attrName>
                                        </p:attrNameLst>
                                      </p:cBhvr>
                                    </p:anim>
                                    <p:animScale>
                                      <p:cBhvr>
                                        <p:cTn id="9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from x="100000" y="100000"/>
                                      <p:to x="80000" y="100000"/>
                                    </p:animScale>
                                    <p:anim by="(#ppt_h/3+#ppt_w*0.1)" calcmode="lin" valueType="num">
                                      <p:cBhvr additive="sum">
                                        <p:cTn id="10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Motion origin="layout" path="M 0 0 C 0.15903 0.02313 0.31823 0.04627 0.34097 0 C 0.36372 -0.04626 0.11945 -0.21513 0.13611 -0.27781 C 0.15278 -0.3405 0.29688 -0.35808 0.44097 -0.37566 " pathEditMode="relative" ptsTypes="aaaA">
                                      <p:cBhvr>
                                        <p:cTn id="26" dur="3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47" presetClass="exit" presetSubtype="0" fill="hold" grpId="2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2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(-#ppt_w/2)" to="(#ppt_x)" calcmode="lin" valueType="num">
                                      <p:cBhvr>
                                        <p:cTn id="37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0" to="-1.0" calcmode="lin" valueType="num">
                                      <p:cBhvr>
                                        <p:cTn id="38" dur="200" decel="5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xshear</p:attrName>
                                        </p:attrNameLst>
                                      </p:cBhvr>
                                    </p:anim>
                                    <p:animScale>
                                      <p:cBhvr>
                                        <p:cTn id="39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from x="100000" y="100000"/>
                                      <p:to x="80000" y="100000"/>
                                    </p:animScale>
                                    <p:anim by="(#ppt_h/3+#ppt_w*0.1)" calcmode="lin" valueType="num">
                                      <p:cBhvr additive="sum">
                                        <p:cTn id="40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53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Motion origin="layout" path="M 0 0 C 0.15903 0.02313 0.31823 0.04627 0.34097 0 C 0.36372 -0.04626 0.11945 -0.21513 0.13611 -0.27781 C 0.15278 -0.3405 0.29688 -0.35808 0.44097 -0.37566 " pathEditMode="relative" ptsTypes="aaaA">
                                      <p:cBhvr>
                                        <p:cTn id="56" dur="3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3000"/>
                            </p:stCondLst>
                            <p:childTnLst>
                              <p:par>
                                <p:cTn id="58" presetID="47" presetClass="exit" presetSubtype="0" fill="hold" grpId="2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5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10" grpId="0" animBg="1"/>
      <p:bldP spid="10" grpId="1" animBg="1"/>
      <p:bldP spid="10" grpId="2" animBg="1"/>
      <p:bldP spid="14" grpId="0" animBg="1"/>
      <p:bldP spid="14" grpId="1" animBg="1"/>
      <p:bldP spid="15" grpId="0" animBg="1"/>
      <p:bldP spid="15" grpId="1" animBg="1"/>
      <p:bldP spid="15" grpId="2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0C98071-8A9B-444A-806A-782BE84EBE4B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7" name="Straight Connector 3"/>
          <p:cNvSpPr/>
          <p:nvPr/>
        </p:nvSpPr>
        <p:spPr>
          <a:xfrm>
            <a:off x="4726385" y="3224776"/>
            <a:ext cx="2251813" cy="78162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390810"/>
                </a:lnTo>
                <a:lnTo>
                  <a:pt x="2251813" y="390810"/>
                </a:lnTo>
                <a:lnTo>
                  <a:pt x="2251813" y="781621"/>
                </a:lnTo>
              </a:path>
            </a:pathLst>
          </a:custGeom>
          <a:noFill/>
          <a:sp3d z="-40000" prstMaterial="matte"/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8" name="Straight Connector 4"/>
          <p:cNvSpPr/>
          <p:nvPr/>
        </p:nvSpPr>
        <p:spPr>
          <a:xfrm>
            <a:off x="2474571" y="3224776"/>
            <a:ext cx="2251813" cy="78162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2251813" y="0"/>
                </a:moveTo>
                <a:lnTo>
                  <a:pt x="2251813" y="390810"/>
                </a:lnTo>
                <a:lnTo>
                  <a:pt x="0" y="390810"/>
                </a:lnTo>
                <a:lnTo>
                  <a:pt x="0" y="781621"/>
                </a:lnTo>
              </a:path>
            </a:pathLst>
          </a:custGeom>
          <a:noFill/>
          <a:sp3d z="-40000" prstMaterial="matte"/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9" name="Group 8"/>
          <p:cNvGrpSpPr/>
          <p:nvPr/>
        </p:nvGrpSpPr>
        <p:grpSpPr>
          <a:xfrm>
            <a:off x="2865382" y="1363774"/>
            <a:ext cx="3722005" cy="1861002"/>
            <a:chOff x="2253797" y="372324"/>
            <a:chExt cx="3722005" cy="1861002"/>
          </a:xfrm>
          <a:scene3d>
            <a:camera prst="orthographicFront"/>
            <a:lightRig rig="chilly" dir="t"/>
          </a:scene3d>
        </p:grpSpPr>
        <p:sp>
          <p:nvSpPr>
            <p:cNvPr id="16" name="Rectangle 15"/>
            <p:cNvSpPr/>
            <p:nvPr/>
          </p:nvSpPr>
          <p:spPr>
            <a:xfrm>
              <a:off x="2253797" y="372324"/>
              <a:ext cx="3722005" cy="1861002"/>
            </a:xfrm>
            <a:prstGeom prst="rect">
              <a:avLst/>
            </a:prstGeom>
            <a:solidFill>
              <a:srgbClr val="7030A0"/>
            </a:solidFill>
            <a:sp3d prstMaterial="translucentPowder">
              <a:bevelT w="127000" h="25400" prst="softRound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" name="Rectangle 16"/>
            <p:cNvSpPr/>
            <p:nvPr/>
          </p:nvSpPr>
          <p:spPr>
            <a:xfrm>
              <a:off x="2253797" y="372324"/>
              <a:ext cx="3722005" cy="186100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2385" tIns="32385" rIns="32385" bIns="32385" numCol="1" spcCol="1270" anchor="ctr" anchorCtr="0">
              <a:noAutofit/>
            </a:bodyPr>
            <a:lstStyle/>
            <a:p>
              <a:pPr lvl="0" algn="ctr" defTabSz="2266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5100" kern="1200" dirty="0" smtClean="0"/>
                <a:t>Control Mode</a:t>
              </a:r>
              <a:endParaRPr lang="en-US" sz="5100" kern="1200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613569" y="4006398"/>
            <a:ext cx="3722005" cy="1861002"/>
            <a:chOff x="1984" y="3014948"/>
            <a:chExt cx="3722005" cy="1861002"/>
          </a:xfrm>
          <a:scene3d>
            <a:camera prst="orthographicFront"/>
            <a:lightRig rig="chilly" dir="t"/>
          </a:scene3d>
        </p:grpSpPr>
        <p:sp>
          <p:nvSpPr>
            <p:cNvPr id="14" name="Rectangle 13"/>
            <p:cNvSpPr/>
            <p:nvPr/>
          </p:nvSpPr>
          <p:spPr>
            <a:xfrm>
              <a:off x="1984" y="3014948"/>
              <a:ext cx="3722005" cy="1861002"/>
            </a:xfrm>
            <a:prstGeom prst="rect">
              <a:avLst/>
            </a:prstGeom>
            <a:solidFill>
              <a:srgbClr val="00B050"/>
            </a:solidFill>
            <a:sp3d prstMaterial="translucentPowder">
              <a:bevelT w="127000" h="25400" prst="softRound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5" name="Rectangle 14"/>
            <p:cNvSpPr/>
            <p:nvPr/>
          </p:nvSpPr>
          <p:spPr>
            <a:xfrm>
              <a:off x="1984" y="3014948"/>
              <a:ext cx="3722005" cy="186100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2385" tIns="32385" rIns="32385" bIns="32385" numCol="1" spcCol="1270" anchor="ctr" anchorCtr="0">
              <a:noAutofit/>
            </a:bodyPr>
            <a:lstStyle/>
            <a:p>
              <a:pPr lvl="0" algn="ctr" defTabSz="2266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5100" kern="1200" dirty="0" smtClean="0"/>
                <a:t>Autonomous</a:t>
              </a:r>
              <a:r>
                <a:rPr lang="en-US" sz="3000" dirty="0" smtClean="0"/>
                <a:t>(Dynamic Stabilization)</a:t>
              </a:r>
              <a:endParaRPr lang="en-US" sz="3000" kern="1200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117195" y="4006398"/>
            <a:ext cx="3722005" cy="1861002"/>
            <a:chOff x="4505610" y="3014948"/>
            <a:chExt cx="3722005" cy="1861002"/>
          </a:xfrm>
          <a:scene3d>
            <a:camera prst="orthographicFront"/>
            <a:lightRig rig="chilly" dir="t"/>
          </a:scene3d>
        </p:grpSpPr>
        <p:sp>
          <p:nvSpPr>
            <p:cNvPr id="12" name="Rectangle 11"/>
            <p:cNvSpPr/>
            <p:nvPr/>
          </p:nvSpPr>
          <p:spPr>
            <a:xfrm>
              <a:off x="4505610" y="3014948"/>
              <a:ext cx="3722005" cy="1861002"/>
            </a:xfrm>
            <a:prstGeom prst="rect">
              <a:avLst/>
            </a:prstGeom>
            <a:solidFill>
              <a:srgbClr val="FFC000"/>
            </a:solidFill>
            <a:sp3d prstMaterial="translucentPowder">
              <a:bevelT w="127000" h="25400" prst="softRound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4505610" y="3014948"/>
              <a:ext cx="3722005" cy="186100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2385" tIns="32385" rIns="32385" bIns="32385" numCol="1" spcCol="1270" anchor="ctr" anchorCtr="0">
              <a:noAutofit/>
            </a:bodyPr>
            <a:lstStyle/>
            <a:p>
              <a:pPr lvl="0" algn="ctr" defTabSz="2266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5100" kern="1200" dirty="0" smtClean="0"/>
                <a:t>Manual</a:t>
              </a:r>
              <a:endParaRPr lang="en-US" sz="5100" kern="1200" dirty="0"/>
            </a:p>
          </p:txBody>
        </p:sp>
      </p:grpSp>
      <p:pic>
        <p:nvPicPr>
          <p:cNvPr id="18" name="Picture 17" descr="logo_final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001000" y="0"/>
            <a:ext cx="1219200" cy="1219200"/>
          </a:xfrm>
          <a:prstGeom prst="rect">
            <a:avLst/>
          </a:prstGeom>
        </p:spPr>
      </p:pic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3048000" y="304800"/>
            <a:ext cx="5181600" cy="563562"/>
          </a:xfrm>
        </p:spPr>
        <p:txBody>
          <a:bodyPr/>
          <a:lstStyle/>
          <a:p>
            <a:pPr algn="l"/>
            <a:r>
              <a:rPr lang="en-US" sz="3500" dirty="0" smtClean="0"/>
              <a:t>Idea</a:t>
            </a:r>
            <a:endParaRPr lang="en-US" sz="3500" dirty="0"/>
          </a:p>
        </p:txBody>
      </p:sp>
      <p:sp>
        <p:nvSpPr>
          <p:cNvPr id="21" name="Rounded Rectangle 20"/>
          <p:cNvSpPr/>
          <p:nvPr/>
        </p:nvSpPr>
        <p:spPr>
          <a:xfrm>
            <a:off x="0" y="152400"/>
            <a:ext cx="3048000" cy="838200"/>
          </a:xfrm>
          <a:prstGeom prst="roundRect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Introduction</a:t>
            </a:r>
            <a:endParaRPr lang="en-US" sz="4000" dirty="0"/>
          </a:p>
        </p:txBody>
      </p:sp>
      <p:sp>
        <p:nvSpPr>
          <p:cNvPr id="24" name="Multiply 23"/>
          <p:cNvSpPr/>
          <p:nvPr/>
        </p:nvSpPr>
        <p:spPr>
          <a:xfrm>
            <a:off x="4953000" y="3352800"/>
            <a:ext cx="4191000" cy="3124200"/>
          </a:xfrm>
          <a:prstGeom prst="mathMultiply">
            <a:avLst>
              <a:gd name="adj1" fmla="val 0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rgbClr val="C00000"/>
                </a:solidFill>
              </a:ln>
              <a:solidFill>
                <a:srgbClr val="C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" dur="1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1" dur="1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3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0" dur="1000" fill="hold"/>
                                        <p:tgtEl>
                                          <p:spTgt spid="1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4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0C98071-8A9B-444A-806A-782BE84EBE4B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457200" y="5943600"/>
            <a:ext cx="8686800" cy="1588"/>
          </a:xfrm>
          <a:prstGeom prst="line">
            <a:avLst/>
          </a:prstGeom>
          <a:ln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38200" y="4648200"/>
            <a:ext cx="2152650" cy="1255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12" name="Group 11"/>
          <p:cNvGrpSpPr/>
          <p:nvPr/>
        </p:nvGrpSpPr>
        <p:grpSpPr>
          <a:xfrm>
            <a:off x="2514600" y="4038600"/>
            <a:ext cx="2209800" cy="609600"/>
            <a:chOff x="2971800" y="990600"/>
            <a:chExt cx="3276600" cy="762000"/>
          </a:xfrm>
        </p:grpSpPr>
        <p:sp>
          <p:nvSpPr>
            <p:cNvPr id="13" name="Cloud Callout 12"/>
            <p:cNvSpPr/>
            <p:nvPr/>
          </p:nvSpPr>
          <p:spPr>
            <a:xfrm>
              <a:off x="2971800" y="990600"/>
              <a:ext cx="3276600" cy="762000"/>
            </a:xfrm>
            <a:prstGeom prst="cloudCallout">
              <a:avLst>
                <a:gd name="adj1" fmla="val -25417"/>
                <a:gd name="adj2" fmla="val 78404"/>
              </a:avLst>
            </a:prstGeom>
            <a:solidFill>
              <a:schemeClr val="accent3">
                <a:lumMod val="75000"/>
              </a:schemeClr>
            </a:solidFill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389587" y="1085850"/>
              <a:ext cx="251985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Manual mode</a:t>
              </a: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9601200" y="2133600"/>
            <a:ext cx="2057400" cy="914400"/>
            <a:chOff x="5562600" y="1905000"/>
            <a:chExt cx="2057400" cy="914400"/>
          </a:xfrm>
        </p:grpSpPr>
        <p:sp>
          <p:nvSpPr>
            <p:cNvPr id="16" name="Left Arrow 15"/>
            <p:cNvSpPr/>
            <p:nvPr/>
          </p:nvSpPr>
          <p:spPr>
            <a:xfrm>
              <a:off x="5562600" y="1905000"/>
              <a:ext cx="2057400" cy="152400"/>
            </a:xfrm>
            <a:prstGeom prst="leftArrow">
              <a:avLst/>
            </a:prstGeom>
            <a:solidFill>
              <a:srgbClr val="C00000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Left Arrow 16"/>
            <p:cNvSpPr/>
            <p:nvPr/>
          </p:nvSpPr>
          <p:spPr>
            <a:xfrm>
              <a:off x="5562600" y="2286000"/>
              <a:ext cx="2057400" cy="152400"/>
            </a:xfrm>
            <a:prstGeom prst="leftArrow">
              <a:avLst/>
            </a:prstGeom>
            <a:solidFill>
              <a:srgbClr val="C00000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Left Arrow 17"/>
            <p:cNvSpPr/>
            <p:nvPr/>
          </p:nvSpPr>
          <p:spPr>
            <a:xfrm>
              <a:off x="5562600" y="2667000"/>
              <a:ext cx="2057400" cy="152400"/>
            </a:xfrm>
            <a:prstGeom prst="leftArrow">
              <a:avLst/>
            </a:prstGeom>
            <a:solidFill>
              <a:srgbClr val="C00000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6629400" y="1447800"/>
            <a:ext cx="7620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Wind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3276600" y="4267200"/>
            <a:ext cx="3124200" cy="2438400"/>
            <a:chOff x="3276600" y="4267200"/>
            <a:chExt cx="3124200" cy="2438400"/>
          </a:xfrm>
        </p:grpSpPr>
        <p:sp>
          <p:nvSpPr>
            <p:cNvPr id="21" name="Explosion 2 20"/>
            <p:cNvSpPr/>
            <p:nvPr/>
          </p:nvSpPr>
          <p:spPr>
            <a:xfrm>
              <a:off x="3276600" y="4267200"/>
              <a:ext cx="3124200" cy="2438400"/>
            </a:xfrm>
            <a:prstGeom prst="irregularSeal2">
              <a:avLst/>
            </a:prstGeom>
            <a:solidFill>
              <a:srgbClr val="FFFF00"/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Explosion 1 21"/>
            <p:cNvSpPr/>
            <p:nvPr/>
          </p:nvSpPr>
          <p:spPr>
            <a:xfrm>
              <a:off x="4114800" y="5181600"/>
              <a:ext cx="1219200" cy="1066800"/>
            </a:xfrm>
            <a:prstGeom prst="irregularSeal1">
              <a:avLst/>
            </a:prstGeom>
            <a:solidFill>
              <a:srgbClr val="FF0000"/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4" name="Picture 23" descr="logo_final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001000" y="0"/>
            <a:ext cx="1219200" cy="12192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3048000" y="304800"/>
            <a:ext cx="5181600" cy="563562"/>
          </a:xfrm>
        </p:spPr>
        <p:txBody>
          <a:bodyPr/>
          <a:lstStyle/>
          <a:p>
            <a:pPr algn="l"/>
            <a:r>
              <a:rPr lang="en-US" sz="3500" dirty="0" smtClean="0"/>
              <a:t>Idea</a:t>
            </a:r>
            <a:endParaRPr lang="en-US" sz="3500" dirty="0"/>
          </a:p>
        </p:txBody>
      </p:sp>
      <p:sp>
        <p:nvSpPr>
          <p:cNvPr id="31" name="Rounded Rectangle 30"/>
          <p:cNvSpPr/>
          <p:nvPr/>
        </p:nvSpPr>
        <p:spPr>
          <a:xfrm>
            <a:off x="0" y="152400"/>
            <a:ext cx="3048000" cy="838200"/>
          </a:xfrm>
          <a:prstGeom prst="roundRect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Introduction</a:t>
            </a:r>
            <a:endParaRPr lang="en-US" sz="4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48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94444E-6 5.71362E-7 C 0.03838 -0.15707 0.07674 -0.3139 0.06268 -0.35485 C 0.04862 -0.39579 -0.09045 -0.27504 -0.08437 -0.24566 C -0.0783 -0.21629 0.06685 -0.16123 0.09879 -0.17835 C 0.13074 -0.19547 0.10574 -0.32015 0.10713 -0.34837 " pathEditMode="relative" ptsTypes="aaaaA">
                                      <p:cBhvr>
                                        <p:cTn id="25" dur="2000" fill="hold"/>
                                        <p:tgtEl>
                                          <p:spTgt spid="348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800" decel="100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800" decel="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800" decel="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800" decel="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2083 4.19056E-6 L -0.6375 4.19056E-6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000"/>
                            </p:stCondLst>
                            <p:childTnLst>
                              <p:par>
                                <p:cTn id="40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2083 8.60315E-7 L -0.6375 8.60315E-7 " pathEditMode="relative" ptsTypes="AA">
                                      <p:cBhvr>
                                        <p:cTn id="41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0"/>
                            </p:stCondLst>
                            <p:childTnLst>
                              <p:par>
                                <p:cTn id="43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7000"/>
                            </p:stCondLst>
                            <p:childTnLst>
                              <p:par>
                                <p:cTn id="50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51" dur="2000" fill="hold"/>
                                        <p:tgtEl>
                                          <p:spTgt spid="348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9000"/>
                            </p:stCondLst>
                            <p:childTnLst>
                              <p:par>
                                <p:cTn id="53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0712 -0.34829 C 0.05625 -0.37373 0.00538 -0.39893 -0.01823 -0.38691 C -0.04184 -0.37488 -0.02048 -0.30481 -0.03455 -0.27613 C -0.04878 -0.24745 -0.09444 -0.21485 -0.1033 -0.21485 C -0.11198 -0.21485 -0.13055 -0.28955 -0.08785 -0.27613 C -0.04496 -0.26249 0.09792 -0.17484 0.15452 -0.1339 C 0.21094 -0.0932 0.23108 -0.06198 0.25139 -0.03053 " pathEditMode="relative" rAng="0" ptsTypes="aaaaaaA">
                                      <p:cBhvr>
                                        <p:cTn id="54" dur="1000" fill="hold"/>
                                        <p:tgtEl>
                                          <p:spTgt spid="348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" y="13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0000"/>
                            </p:stCondLst>
                            <p:childTnLst>
                              <p:par>
                                <p:cTn id="56" presetID="48" presetClass="exit" presetSubtype="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7" dur="1000"/>
                                        <p:tgtEl>
                                          <p:spTgt spid="348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20000">
                                          <p:val>
                                            <p:fltVal val="90"/>
                                          </p:val>
                                        </p:tav>
                                        <p:tav tm="2000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/>
                                        <p:tgtEl>
                                          <p:spTgt spid="348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50000">
                                          <p:val>
                                            <p:fltVal val="0.95"/>
                                          </p:val>
                                        </p:tav>
                                        <p:tav tm="100000">
                                          <p:val>
                                            <p:fltVal val="-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/>
                                        <p:tgtEl>
                                          <p:spTgt spid="348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0" dur="1000"/>
                                        <p:tgtEl>
                                          <p:spTgt spid="348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4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0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0C98071-8A9B-444A-806A-782BE84EBE4B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457200" y="5943600"/>
            <a:ext cx="8686800" cy="1588"/>
          </a:xfrm>
          <a:prstGeom prst="line">
            <a:avLst/>
          </a:prstGeom>
          <a:ln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14400" y="4648200"/>
            <a:ext cx="2152650" cy="1255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7" name="Group 6"/>
          <p:cNvGrpSpPr/>
          <p:nvPr/>
        </p:nvGrpSpPr>
        <p:grpSpPr>
          <a:xfrm>
            <a:off x="2667000" y="4343400"/>
            <a:ext cx="2209800" cy="609600"/>
            <a:chOff x="2971800" y="990600"/>
            <a:chExt cx="3276600" cy="762000"/>
          </a:xfrm>
        </p:grpSpPr>
        <p:sp>
          <p:nvSpPr>
            <p:cNvPr id="8" name="Cloud Callout 7"/>
            <p:cNvSpPr/>
            <p:nvPr/>
          </p:nvSpPr>
          <p:spPr>
            <a:xfrm>
              <a:off x="2971800" y="990600"/>
              <a:ext cx="3276600" cy="762000"/>
            </a:xfrm>
            <a:prstGeom prst="cloudCallout">
              <a:avLst>
                <a:gd name="adj1" fmla="val -25417"/>
                <a:gd name="adj2" fmla="val 78404"/>
              </a:avLst>
            </a:prstGeom>
            <a:solidFill>
              <a:schemeClr val="accent3">
                <a:lumMod val="75000"/>
              </a:schemeClr>
            </a:solidFill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649717" y="1085850"/>
              <a:ext cx="251985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Go to 1m</a:t>
              </a: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9601200" y="2133600"/>
            <a:ext cx="2057400" cy="914400"/>
            <a:chOff x="5562600" y="1905000"/>
            <a:chExt cx="2057400" cy="914400"/>
          </a:xfrm>
        </p:grpSpPr>
        <p:sp>
          <p:nvSpPr>
            <p:cNvPr id="20" name="Left Arrow 19"/>
            <p:cNvSpPr/>
            <p:nvPr/>
          </p:nvSpPr>
          <p:spPr>
            <a:xfrm>
              <a:off x="5562600" y="1905000"/>
              <a:ext cx="2057400" cy="152400"/>
            </a:xfrm>
            <a:prstGeom prst="leftArrow">
              <a:avLst/>
            </a:prstGeom>
            <a:solidFill>
              <a:srgbClr val="C00000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Left Arrow 20"/>
            <p:cNvSpPr/>
            <p:nvPr/>
          </p:nvSpPr>
          <p:spPr>
            <a:xfrm>
              <a:off x="5562600" y="2286000"/>
              <a:ext cx="2057400" cy="152400"/>
            </a:xfrm>
            <a:prstGeom prst="leftArrow">
              <a:avLst/>
            </a:prstGeom>
            <a:solidFill>
              <a:srgbClr val="C00000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Left Arrow 21"/>
            <p:cNvSpPr/>
            <p:nvPr/>
          </p:nvSpPr>
          <p:spPr>
            <a:xfrm>
              <a:off x="5562600" y="2667000"/>
              <a:ext cx="2057400" cy="152400"/>
            </a:xfrm>
            <a:prstGeom prst="leftArrow">
              <a:avLst/>
            </a:prstGeom>
            <a:solidFill>
              <a:srgbClr val="C00000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6629400" y="1447800"/>
            <a:ext cx="7620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Wind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3048000" y="990600"/>
            <a:ext cx="3276600" cy="762000"/>
            <a:chOff x="2971800" y="990600"/>
            <a:chExt cx="3276600" cy="762000"/>
          </a:xfrm>
        </p:grpSpPr>
        <p:sp>
          <p:nvSpPr>
            <p:cNvPr id="25" name="Cloud Callout 24"/>
            <p:cNvSpPr/>
            <p:nvPr/>
          </p:nvSpPr>
          <p:spPr>
            <a:xfrm>
              <a:off x="2971800" y="990600"/>
              <a:ext cx="3276600" cy="762000"/>
            </a:xfrm>
            <a:prstGeom prst="cloudCallout">
              <a:avLst>
                <a:gd name="adj1" fmla="val -25417"/>
                <a:gd name="adj2" fmla="val 78404"/>
              </a:avLst>
            </a:prstGeom>
            <a:solidFill>
              <a:schemeClr val="accent3">
                <a:lumMod val="75000"/>
              </a:schemeClr>
            </a:solidFill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3429000" y="1143000"/>
              <a:ext cx="2743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Dynamic stabilization</a:t>
              </a: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4572000" y="2895600"/>
            <a:ext cx="2895600" cy="1981200"/>
            <a:chOff x="4572000" y="2895600"/>
            <a:chExt cx="2895600" cy="1981200"/>
          </a:xfrm>
        </p:grpSpPr>
        <p:sp>
          <p:nvSpPr>
            <p:cNvPr id="27" name="24-Point Star 26"/>
            <p:cNvSpPr/>
            <p:nvPr/>
          </p:nvSpPr>
          <p:spPr>
            <a:xfrm>
              <a:off x="4572000" y="2895600"/>
              <a:ext cx="2895600" cy="1981200"/>
            </a:xfrm>
            <a:prstGeom prst="star24">
              <a:avLst/>
            </a:prstGeom>
            <a:solidFill>
              <a:srgbClr val="00B050"/>
            </a:soli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5334000" y="3505200"/>
              <a:ext cx="14478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 smtClean="0">
                  <a:solidFill>
                    <a:srgbClr val="FFFF00"/>
                  </a:solidFill>
                </a:rPr>
                <a:t>SAFE</a:t>
              </a: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1600200" y="3352800"/>
            <a:ext cx="26670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7030A0"/>
                </a:solidFill>
              </a:rPr>
              <a:t>Dynamic Stablization</a:t>
            </a:r>
          </a:p>
        </p:txBody>
      </p:sp>
      <p:pic>
        <p:nvPicPr>
          <p:cNvPr id="31" name="Picture 30" descr="logo_final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001000" y="0"/>
            <a:ext cx="1219200" cy="1219200"/>
          </a:xfrm>
          <a:prstGeom prst="rect">
            <a:avLst/>
          </a:prstGeom>
        </p:spPr>
      </p:pic>
      <p:sp>
        <p:nvSpPr>
          <p:cNvPr id="35" name="Title 1"/>
          <p:cNvSpPr>
            <a:spLocks noGrp="1"/>
          </p:cNvSpPr>
          <p:nvPr>
            <p:ph type="title"/>
          </p:nvPr>
        </p:nvSpPr>
        <p:spPr>
          <a:xfrm>
            <a:off x="3048000" y="304800"/>
            <a:ext cx="5181600" cy="563562"/>
          </a:xfrm>
        </p:spPr>
        <p:txBody>
          <a:bodyPr/>
          <a:lstStyle/>
          <a:p>
            <a:pPr algn="l"/>
            <a:r>
              <a:rPr lang="en-US" sz="3500" dirty="0" smtClean="0"/>
              <a:t>Idea</a:t>
            </a:r>
            <a:endParaRPr lang="en-US" sz="3500" dirty="0"/>
          </a:p>
        </p:txBody>
      </p:sp>
      <p:sp>
        <p:nvSpPr>
          <p:cNvPr id="36" name="Rounded Rectangle 35"/>
          <p:cNvSpPr/>
          <p:nvPr/>
        </p:nvSpPr>
        <p:spPr>
          <a:xfrm>
            <a:off x="0" y="152400"/>
            <a:ext cx="3048000" cy="838200"/>
          </a:xfrm>
          <a:prstGeom prst="roundRect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Introduction</a:t>
            </a:r>
            <a:endParaRPr lang="en-US" sz="4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6563 -1.3876E-6 C 0.08038 -0.05597 0.09514 -0.11193 0.08993 -0.14431 C 0.08473 -0.17669 0.02952 -0.18201 0.03473 -0.19403 C 0.04028 -0.20583 0.11563 -0.18362 0.12257 -0.21623 C 0.12952 -0.24907 0.08368 -0.36216 0.07604 -0.39107 " pathEditMode="relative" rAng="0" ptsTypes="aaaaA">
                                      <p:cBhvr>
                                        <p:cTn id="25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" y="-1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3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800" decel="100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800" decel="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800" decel="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800" decel="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500"/>
                            </p:stCondLst>
                            <p:childTnLst>
                              <p:par>
                                <p:cTn id="48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2083 8.60315E-7 L -0.62917 8.60315E-7 " pathEditMode="relative" rAng="0" ptsTypes="AA">
                                      <p:cBhvr>
                                        <p:cTn id="49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500"/>
                            </p:stCondLst>
                            <p:childTnLst>
                              <p:par>
                                <p:cTn id="51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2083 8.60315E-7 L -0.62917 8.60315E-7 " pathEditMode="relative" rAng="0" ptsTypes="AA">
                                      <p:cBhvr>
                                        <p:cTn id="52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500"/>
                            </p:stCondLst>
                            <p:childTnLst>
                              <p:par>
                                <p:cTn id="54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500"/>
                            </p:stCondLst>
                            <p:childTnLst>
                              <p:par>
                                <p:cTn id="61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8000"/>
                            </p:stCondLst>
                            <p:childTnLst>
                              <p:par>
                                <p:cTn id="68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7604 -0.39107 C 0.07743 -0.39061 0.1224 -0.38783 0.11667 -0.38783 C 0.11094 -0.38783 0.04288 -0.39061 0.0415 -0.39107 C 0.04011 -0.39153 0.10243 -0.39084 0.10816 -0.39107 C 0.11389 -0.3913 0.07466 -0.39153 0.07604 -0.39107 Z " pathEditMode="relative" ptsTypes="aaaaa">
                                      <p:cBhvr>
                                        <p:cTn id="7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9000"/>
                            </p:stCondLst>
                            <p:childTnLst>
                              <p:par>
                                <p:cTn id="76" presetID="24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8" dur="1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3" grpId="1"/>
      <p:bldP spid="23" grpId="2"/>
      <p:bldP spid="3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0C98071-8A9B-444A-806A-782BE84EBE4B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pic>
        <p:nvPicPr>
          <p:cNvPr id="8" name="Picture 7" descr="logo_final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001000" y="0"/>
            <a:ext cx="1219200" cy="1219200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3048000" y="304800"/>
            <a:ext cx="5181600" cy="563562"/>
          </a:xfrm>
        </p:spPr>
        <p:txBody>
          <a:bodyPr/>
          <a:lstStyle/>
          <a:p>
            <a:pPr algn="l"/>
            <a:r>
              <a:rPr lang="en-US" sz="3500" dirty="0" smtClean="0"/>
              <a:t>Hardware study</a:t>
            </a:r>
            <a:endParaRPr lang="en-US" sz="3500" dirty="0"/>
          </a:p>
        </p:txBody>
      </p:sp>
      <p:sp>
        <p:nvSpPr>
          <p:cNvPr id="19" name="Rounded Rectangle 18"/>
          <p:cNvSpPr/>
          <p:nvPr/>
        </p:nvSpPr>
        <p:spPr>
          <a:xfrm>
            <a:off x="0" y="152400"/>
            <a:ext cx="3048000" cy="838200"/>
          </a:xfrm>
          <a:prstGeom prst="roundRect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Hard &amp; Soft</a:t>
            </a:r>
            <a:endParaRPr lang="en-US" sz="4000" dirty="0"/>
          </a:p>
        </p:txBody>
      </p:sp>
      <p:graphicFrame>
        <p:nvGraphicFramePr>
          <p:cNvPr id="15" name="Table 14"/>
          <p:cNvGraphicFramePr>
            <a:graphicFrameLocks noGrp="1"/>
          </p:cNvGraphicFramePr>
          <p:nvPr/>
        </p:nvGraphicFramePr>
        <p:xfrm>
          <a:off x="1066800" y="1219202"/>
          <a:ext cx="6934200" cy="49529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6775"/>
                <a:gridCol w="2253615"/>
                <a:gridCol w="1560195"/>
                <a:gridCol w="2253615"/>
              </a:tblGrid>
              <a:tr h="383831">
                <a:tc>
                  <a:txBody>
                    <a:bodyPr/>
                    <a:lstStyle/>
                    <a:p>
                      <a:r>
                        <a:rPr lang="en-US" dirty="0" smtClean="0"/>
                        <a:t>No.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Components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Quantity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Description</a:t>
                      </a:r>
                      <a:endParaRPr lang="en-US" dirty="0"/>
                    </a:p>
                  </a:txBody>
                  <a:tcPr/>
                </a:tc>
              </a:tr>
              <a:tr h="383831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dsPIC30f4012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Microcontroller</a:t>
                      </a:r>
                      <a:endParaRPr lang="en-US" dirty="0"/>
                    </a:p>
                  </a:txBody>
                  <a:tcPr/>
                </a:tc>
              </a:tr>
              <a:tr h="383831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HC-06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Bluetooth</a:t>
                      </a:r>
                      <a:r>
                        <a:rPr lang="en-US" baseline="0" dirty="0" smtClean="0"/>
                        <a:t> module</a:t>
                      </a:r>
                      <a:endParaRPr lang="en-US" dirty="0"/>
                    </a:p>
                  </a:txBody>
                  <a:tcPr/>
                </a:tc>
              </a:tr>
              <a:tr h="383831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BMP085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Barometer</a:t>
                      </a:r>
                      <a:endParaRPr lang="en-US" dirty="0"/>
                    </a:p>
                  </a:txBody>
                  <a:tcPr/>
                </a:tc>
              </a:tr>
              <a:tr h="383831"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L3G4200D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Gyroscope</a:t>
                      </a:r>
                      <a:endParaRPr lang="en-US" dirty="0"/>
                    </a:p>
                  </a:txBody>
                  <a:tcPr/>
                </a:tc>
              </a:tr>
              <a:tr h="383831"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ADXL345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Accelerometer</a:t>
                      </a:r>
                      <a:endParaRPr lang="en-US" dirty="0"/>
                    </a:p>
                  </a:txBody>
                  <a:tcPr/>
                </a:tc>
              </a:tr>
              <a:tr h="662503"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HW 30A ESC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Electronic</a:t>
                      </a:r>
                      <a:r>
                        <a:rPr lang="en-US" baseline="0" dirty="0" smtClean="0"/>
                        <a:t> speed Controller</a:t>
                      </a:r>
                      <a:endParaRPr lang="en-US" dirty="0"/>
                    </a:p>
                  </a:txBody>
                  <a:tcPr/>
                </a:tc>
              </a:tr>
              <a:tr h="662503"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Himodel</a:t>
                      </a:r>
                      <a:r>
                        <a:rPr lang="en-US" dirty="0" smtClean="0"/>
                        <a:t> 2212</a:t>
                      </a:r>
                      <a:r>
                        <a:rPr lang="en-US" baseline="0" dirty="0" smtClean="0"/>
                        <a:t> 1400kv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Brushless</a:t>
                      </a:r>
                      <a:r>
                        <a:rPr lang="en-US" baseline="0" dirty="0" smtClean="0"/>
                        <a:t> motor</a:t>
                      </a:r>
                      <a:endParaRPr lang="en-US" dirty="0"/>
                    </a:p>
                  </a:txBody>
                  <a:tcPr/>
                </a:tc>
              </a:tr>
              <a:tr h="662503"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Turnigy 3000mAh 11.1v 3s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Li-Po</a:t>
                      </a:r>
                      <a:r>
                        <a:rPr lang="en-US" baseline="0" dirty="0" smtClean="0"/>
                        <a:t> battery pack.</a:t>
                      </a:r>
                      <a:endParaRPr lang="en-US" dirty="0"/>
                    </a:p>
                  </a:txBody>
                  <a:tcPr/>
                </a:tc>
              </a:tr>
              <a:tr h="662503">
                <a:tc>
                  <a:txBody>
                    <a:bodyPr/>
                    <a:lstStyle/>
                    <a:p>
                      <a:r>
                        <a:rPr lang="en-US" dirty="0" smtClean="0"/>
                        <a:t>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HTC HD2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Android</a:t>
                      </a:r>
                      <a:r>
                        <a:rPr lang="en-US" baseline="0" dirty="0" smtClean="0"/>
                        <a:t> 2.3 phone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0C98071-8A9B-444A-806A-782BE84EBE4B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pic>
        <p:nvPicPr>
          <p:cNvPr id="8" name="Picture 7" descr="logo_final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001000" y="0"/>
            <a:ext cx="1219200" cy="1219200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3048000" y="304800"/>
            <a:ext cx="5181600" cy="563562"/>
          </a:xfrm>
        </p:spPr>
        <p:txBody>
          <a:bodyPr/>
          <a:lstStyle/>
          <a:p>
            <a:pPr algn="l"/>
            <a:r>
              <a:rPr lang="en-US" sz="3500" dirty="0" smtClean="0"/>
              <a:t>Hardware study</a:t>
            </a:r>
            <a:endParaRPr lang="en-US" sz="3500" dirty="0"/>
          </a:p>
        </p:txBody>
      </p:sp>
      <p:sp>
        <p:nvSpPr>
          <p:cNvPr id="19" name="Rounded Rectangle 18"/>
          <p:cNvSpPr/>
          <p:nvPr/>
        </p:nvSpPr>
        <p:spPr>
          <a:xfrm>
            <a:off x="0" y="152400"/>
            <a:ext cx="3048000" cy="838200"/>
          </a:xfrm>
          <a:prstGeom prst="roundRect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Hard &amp; Soft</a:t>
            </a:r>
            <a:endParaRPr lang="en-US" sz="4000" dirty="0"/>
          </a:p>
        </p:txBody>
      </p:sp>
      <p:sp>
        <p:nvSpPr>
          <p:cNvPr id="7" name="Content Placeholder 8"/>
          <p:cNvSpPr>
            <a:spLocks noGrp="1"/>
          </p:cNvSpPr>
          <p:nvPr>
            <p:ph idx="1"/>
          </p:nvPr>
        </p:nvSpPr>
        <p:spPr>
          <a:xfrm>
            <a:off x="457200" y="1076325"/>
            <a:ext cx="8229600" cy="5019675"/>
          </a:xfrm>
        </p:spPr>
        <p:txBody>
          <a:bodyPr/>
          <a:lstStyle/>
          <a:p>
            <a:r>
              <a:rPr lang="en-US" dirty="0" smtClean="0"/>
              <a:t>dsPIC30f4012 Microcontroller</a:t>
            </a:r>
          </a:p>
          <a:p>
            <a:pPr lvl="1"/>
            <a:r>
              <a:rPr lang="en-US" dirty="0" smtClean="0"/>
              <a:t>Max speed: 30 MIPS</a:t>
            </a:r>
          </a:p>
          <a:p>
            <a:pPr lvl="1"/>
            <a:r>
              <a:rPr lang="en-US" dirty="0" smtClean="0"/>
              <a:t>16x16 bit working arrays</a:t>
            </a:r>
          </a:p>
          <a:p>
            <a:pPr lvl="1"/>
            <a:r>
              <a:rPr lang="en-US" dirty="0" smtClean="0"/>
              <a:t>5 timers, 3 PWM generators</a:t>
            </a:r>
          </a:p>
          <a:p>
            <a:pPr lvl="1"/>
            <a:r>
              <a:rPr lang="en-US" dirty="0" smtClean="0"/>
              <a:t>Programmable by C30.</a:t>
            </a:r>
          </a:p>
          <a:p>
            <a:pPr lvl="1"/>
            <a:endParaRPr lang="en-US" dirty="0"/>
          </a:p>
        </p:txBody>
      </p:sp>
      <p:pic>
        <p:nvPicPr>
          <p:cNvPr id="1026" name="Picture 2" descr="http://www.gooddealchina.com/upimage/images/2011052559518581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486400" y="3200400"/>
            <a:ext cx="3048000" cy="3048001"/>
          </a:xfrm>
          <a:prstGeom prst="rect">
            <a:avLst/>
          </a:prstGeom>
          <a:noFill/>
        </p:spPr>
      </p:pic>
      <p:pic>
        <p:nvPicPr>
          <p:cNvPr id="1028" name="Picture 4" descr="http://i.ebayimg.com/t/dsPIC30F4012-DSP-Microcontroller-PIC-30MIPS-PWM-/00/s/MjQwWDI0MA==/$%28KGrHqJ,%21m%21E6J1elJM4BOlw8CYHcQ%7E%7E60_35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38200" y="3886200"/>
            <a:ext cx="2286000" cy="2286001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0C98071-8A9B-444A-806A-782BE84EBE4B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pic>
        <p:nvPicPr>
          <p:cNvPr id="8" name="Picture 7" descr="logo_final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001000" y="0"/>
            <a:ext cx="1219200" cy="1219200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3048000" y="304800"/>
            <a:ext cx="5181600" cy="563562"/>
          </a:xfrm>
        </p:spPr>
        <p:txBody>
          <a:bodyPr/>
          <a:lstStyle/>
          <a:p>
            <a:pPr algn="l"/>
            <a:r>
              <a:rPr lang="en-US" sz="3500" dirty="0" smtClean="0"/>
              <a:t>Hardware study</a:t>
            </a:r>
            <a:endParaRPr lang="en-US" sz="3500" dirty="0"/>
          </a:p>
        </p:txBody>
      </p:sp>
      <p:sp>
        <p:nvSpPr>
          <p:cNvPr id="19" name="Rounded Rectangle 18"/>
          <p:cNvSpPr/>
          <p:nvPr/>
        </p:nvSpPr>
        <p:spPr>
          <a:xfrm>
            <a:off x="0" y="152400"/>
            <a:ext cx="3048000" cy="838200"/>
          </a:xfrm>
          <a:prstGeom prst="roundRect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Hard &amp; Soft</a:t>
            </a:r>
            <a:endParaRPr lang="en-US" sz="4000" dirty="0"/>
          </a:p>
        </p:txBody>
      </p:sp>
      <p:sp>
        <p:nvSpPr>
          <p:cNvPr id="7" name="Content Placeholder 8"/>
          <p:cNvSpPr>
            <a:spLocks noGrp="1"/>
          </p:cNvSpPr>
          <p:nvPr>
            <p:ph idx="1"/>
          </p:nvPr>
        </p:nvSpPr>
        <p:spPr>
          <a:xfrm>
            <a:off x="457200" y="1076325"/>
            <a:ext cx="8229600" cy="5019675"/>
          </a:xfrm>
        </p:spPr>
        <p:txBody>
          <a:bodyPr/>
          <a:lstStyle/>
          <a:p>
            <a:r>
              <a:rPr lang="en-US" dirty="0" smtClean="0"/>
              <a:t>BMP085 + ADX345 + L3G4200D</a:t>
            </a:r>
          </a:p>
          <a:p>
            <a:pPr lvl="1"/>
            <a:r>
              <a:rPr lang="en-US" dirty="0" smtClean="0"/>
              <a:t>All-in-one module:</a:t>
            </a:r>
          </a:p>
          <a:p>
            <a:pPr lvl="2"/>
            <a:r>
              <a:rPr lang="en-US" dirty="0" smtClean="0"/>
              <a:t>3-axis accelerometer.</a:t>
            </a:r>
          </a:p>
          <a:p>
            <a:pPr lvl="2"/>
            <a:r>
              <a:rPr lang="en-US" dirty="0" smtClean="0"/>
              <a:t>3-axis gyroscope.</a:t>
            </a:r>
          </a:p>
          <a:p>
            <a:pPr lvl="2"/>
            <a:r>
              <a:rPr lang="en-US" dirty="0" smtClean="0"/>
              <a:t>-300m to 9000m altimeter.</a:t>
            </a:r>
          </a:p>
          <a:p>
            <a:pPr lvl="2"/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9" name="Picture 8" descr="T1gdiIXh0bXXX2ojQ0_035736__90155_std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971800" y="3657600"/>
            <a:ext cx="2895600" cy="2819400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0C98071-8A9B-444A-806A-782BE84EBE4B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pic>
        <p:nvPicPr>
          <p:cNvPr id="8" name="Picture 7" descr="logo_final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001000" y="0"/>
            <a:ext cx="1219200" cy="1219200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3048000" y="304800"/>
            <a:ext cx="5181600" cy="563562"/>
          </a:xfrm>
        </p:spPr>
        <p:txBody>
          <a:bodyPr/>
          <a:lstStyle/>
          <a:p>
            <a:pPr algn="l"/>
            <a:r>
              <a:rPr lang="en-US" sz="3500" dirty="0" smtClean="0"/>
              <a:t>Hardware study</a:t>
            </a:r>
            <a:endParaRPr lang="en-US" sz="3500" dirty="0"/>
          </a:p>
        </p:txBody>
      </p:sp>
      <p:sp>
        <p:nvSpPr>
          <p:cNvPr id="19" name="Rounded Rectangle 18"/>
          <p:cNvSpPr/>
          <p:nvPr/>
        </p:nvSpPr>
        <p:spPr>
          <a:xfrm>
            <a:off x="0" y="152400"/>
            <a:ext cx="3048000" cy="838200"/>
          </a:xfrm>
          <a:prstGeom prst="roundRect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Hard &amp; Soft</a:t>
            </a:r>
            <a:endParaRPr lang="en-US" sz="4000" dirty="0"/>
          </a:p>
        </p:txBody>
      </p:sp>
      <p:sp>
        <p:nvSpPr>
          <p:cNvPr id="7" name="Content Placeholder 8"/>
          <p:cNvSpPr>
            <a:spLocks noGrp="1"/>
          </p:cNvSpPr>
          <p:nvPr>
            <p:ph idx="1"/>
          </p:nvPr>
        </p:nvSpPr>
        <p:spPr>
          <a:xfrm>
            <a:off x="457200" y="1076325"/>
            <a:ext cx="8229600" cy="5019675"/>
          </a:xfrm>
        </p:spPr>
        <p:txBody>
          <a:bodyPr/>
          <a:lstStyle/>
          <a:p>
            <a:r>
              <a:rPr lang="en-US" dirty="0" smtClean="0"/>
              <a:t>Turnigy 3000mAh battery pack</a:t>
            </a:r>
          </a:p>
          <a:p>
            <a:pPr lvl="1"/>
            <a:r>
              <a:rPr lang="en-US" dirty="0" smtClean="0"/>
              <a:t>3000mAh x 2 </a:t>
            </a:r>
          </a:p>
          <a:p>
            <a:pPr lvl="1"/>
            <a:r>
              <a:rPr lang="en-US" dirty="0" smtClean="0"/>
              <a:t>253 grams x 2</a:t>
            </a:r>
          </a:p>
          <a:p>
            <a:pPr lvl="1"/>
            <a:r>
              <a:rPr lang="en-US" dirty="0" smtClean="0"/>
              <a:t>11.1v </a:t>
            </a:r>
          </a:p>
          <a:p>
            <a:pPr lvl="1"/>
            <a:r>
              <a:rPr lang="en-US" dirty="0" smtClean="0"/>
              <a:t>Discharge rate: 20C</a:t>
            </a:r>
          </a:p>
          <a:p>
            <a:pPr lvl="2"/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10" name="mainpic1" descr="Turnigy 3000mAh 3S 20C Lipo Pack (USA Warehouse)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24400" y="2286000"/>
            <a:ext cx="4028758" cy="2806383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0C98071-8A9B-444A-806A-782BE84EBE4B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pic>
        <p:nvPicPr>
          <p:cNvPr id="8" name="Picture 7" descr="logo_final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001000" y="0"/>
            <a:ext cx="1219200" cy="1219200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3048000" y="304800"/>
            <a:ext cx="5181600" cy="563562"/>
          </a:xfrm>
        </p:spPr>
        <p:txBody>
          <a:bodyPr/>
          <a:lstStyle/>
          <a:p>
            <a:pPr algn="l"/>
            <a:r>
              <a:rPr lang="en-US" sz="3500" dirty="0" smtClean="0"/>
              <a:t>Hardware study</a:t>
            </a:r>
            <a:endParaRPr lang="en-US" sz="3500" dirty="0"/>
          </a:p>
        </p:txBody>
      </p:sp>
      <p:sp>
        <p:nvSpPr>
          <p:cNvPr id="19" name="Rounded Rectangle 18"/>
          <p:cNvSpPr/>
          <p:nvPr/>
        </p:nvSpPr>
        <p:spPr>
          <a:xfrm>
            <a:off x="0" y="152400"/>
            <a:ext cx="3048000" cy="838200"/>
          </a:xfrm>
          <a:prstGeom prst="roundRect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Hard &amp; Soft</a:t>
            </a:r>
            <a:endParaRPr lang="en-US" sz="4000" dirty="0"/>
          </a:p>
        </p:txBody>
      </p:sp>
      <p:sp>
        <p:nvSpPr>
          <p:cNvPr id="7" name="Content Placeholder 8"/>
          <p:cNvSpPr>
            <a:spLocks noGrp="1"/>
          </p:cNvSpPr>
          <p:nvPr>
            <p:ph idx="1"/>
          </p:nvPr>
        </p:nvSpPr>
        <p:spPr>
          <a:xfrm>
            <a:off x="457200" y="1076325"/>
            <a:ext cx="8229600" cy="5019675"/>
          </a:xfrm>
        </p:spPr>
        <p:txBody>
          <a:bodyPr/>
          <a:lstStyle/>
          <a:p>
            <a:r>
              <a:rPr lang="en-US" dirty="0" smtClean="0"/>
              <a:t>Motor and ESC</a:t>
            </a:r>
          </a:p>
          <a:p>
            <a:pPr lvl="1"/>
            <a:r>
              <a:rPr lang="en-US" dirty="0" smtClean="0"/>
              <a:t>1400kv Brushless motors</a:t>
            </a:r>
          </a:p>
          <a:p>
            <a:pPr lvl="1"/>
            <a:r>
              <a:rPr lang="en-US" dirty="0" smtClean="0"/>
              <a:t>8x4” propellers</a:t>
            </a:r>
          </a:p>
          <a:p>
            <a:pPr lvl="1"/>
            <a:r>
              <a:rPr lang="en-US" dirty="0" smtClean="0"/>
              <a:t>ESC PWM range: 1ms – 2ms</a:t>
            </a:r>
          </a:p>
          <a:p>
            <a:pPr lvl="2">
              <a:buNone/>
            </a:pPr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9" name="Picture 8" descr="C:\Users\hung\Downloads\1400kv.jpg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257800" y="3276600"/>
            <a:ext cx="3175412" cy="2929334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32770" name="Picture 2" descr="Brushless Motor Speed Controller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143000" y="3314700"/>
            <a:ext cx="2971800" cy="29337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sz="4000" dirty="0" smtClean="0"/>
              <a:t>Contents</a:t>
            </a:r>
            <a:endParaRPr lang="en-US" sz="2400" dirty="0" smtClean="0">
              <a:solidFill>
                <a:schemeClr val="accent1"/>
              </a:solidFill>
            </a:endParaRPr>
          </a:p>
        </p:txBody>
      </p:sp>
      <p:grpSp>
        <p:nvGrpSpPr>
          <p:cNvPr id="4099" name="Group 3"/>
          <p:cNvGrpSpPr>
            <a:grpSpLocks/>
          </p:cNvGrpSpPr>
          <p:nvPr/>
        </p:nvGrpSpPr>
        <p:grpSpPr bwMode="auto">
          <a:xfrm>
            <a:off x="1828800" y="1752600"/>
            <a:ext cx="762000" cy="665163"/>
            <a:chOff x="1110" y="2656"/>
            <a:chExt cx="1549" cy="1351"/>
          </a:xfrm>
        </p:grpSpPr>
        <p:sp>
          <p:nvSpPr>
            <p:cNvPr id="4132" name="AutoShape 4"/>
            <p:cNvSpPr>
              <a:spLocks noChangeArrowheads="1"/>
            </p:cNvSpPr>
            <p:nvPr/>
          </p:nvSpPr>
          <p:spPr bwMode="gray">
            <a:xfrm>
              <a:off x="1123" y="2679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solidFill>
              <a:srgbClr val="808080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133" name="AutoShape 5"/>
            <p:cNvSpPr>
              <a:spLocks noChangeArrowheads="1"/>
            </p:cNvSpPr>
            <p:nvPr/>
          </p:nvSpPr>
          <p:spPr bwMode="gray">
            <a:xfrm>
              <a:off x="1110" y="2656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gradFill rotWithShape="1">
              <a:gsLst>
                <a:gs pos="0">
                  <a:srgbClr val="E6E6E6"/>
                </a:gs>
                <a:gs pos="7500">
                  <a:srgbClr val="7D8496"/>
                </a:gs>
                <a:gs pos="26500">
                  <a:srgbClr val="E6E6E6"/>
                </a:gs>
                <a:gs pos="34000">
                  <a:srgbClr val="7D8496"/>
                </a:gs>
                <a:gs pos="46500">
                  <a:srgbClr val="E6E6E6"/>
                </a:gs>
                <a:gs pos="50000">
                  <a:srgbClr val="FFFFFF"/>
                </a:gs>
                <a:gs pos="53500">
                  <a:srgbClr val="E6E6E6"/>
                </a:gs>
                <a:gs pos="66000">
                  <a:srgbClr val="7D8496"/>
                </a:gs>
                <a:gs pos="73500">
                  <a:srgbClr val="E6E6E6"/>
                </a:gs>
                <a:gs pos="92500">
                  <a:srgbClr val="7D8496"/>
                </a:gs>
                <a:gs pos="100000">
                  <a:srgbClr val="E6E6E6"/>
                </a:gs>
              </a:gsLst>
              <a:lin ang="2700000" scaled="1"/>
            </a:gradFill>
            <a:ln w="9525">
              <a:solidFill>
                <a:srgbClr val="C0C0C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0966" name="AutoShape 6"/>
            <p:cNvSpPr>
              <a:spLocks noChangeArrowheads="1"/>
            </p:cNvSpPr>
            <p:nvPr/>
          </p:nvSpPr>
          <p:spPr bwMode="gray">
            <a:xfrm>
              <a:off x="1200" y="2737"/>
              <a:ext cx="1349" cy="1167"/>
            </a:xfrm>
            <a:prstGeom prst="hexagon">
              <a:avLst>
                <a:gd name="adj" fmla="val 28896"/>
                <a:gd name="vf" fmla="val 115470"/>
              </a:avLst>
            </a:prstGeom>
            <a:gradFill rotWithShape="1">
              <a:gsLst>
                <a:gs pos="0">
                  <a:schemeClr val="hlink">
                    <a:gamma/>
                    <a:shade val="46275"/>
                    <a:invGamma/>
                  </a:schemeClr>
                </a:gs>
                <a:gs pos="100000">
                  <a:schemeClr val="hlink"/>
                </a:gs>
              </a:gsLst>
              <a:lin ang="27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</p:grpSp>
      <p:grpSp>
        <p:nvGrpSpPr>
          <p:cNvPr id="4100" name="Group 7"/>
          <p:cNvGrpSpPr>
            <a:grpSpLocks/>
          </p:cNvGrpSpPr>
          <p:nvPr/>
        </p:nvGrpSpPr>
        <p:grpSpPr bwMode="auto">
          <a:xfrm>
            <a:off x="1828800" y="2667000"/>
            <a:ext cx="762000" cy="665163"/>
            <a:chOff x="3174" y="2656"/>
            <a:chExt cx="1549" cy="1351"/>
          </a:xfrm>
        </p:grpSpPr>
        <p:sp>
          <p:nvSpPr>
            <p:cNvPr id="4129" name="AutoShape 8"/>
            <p:cNvSpPr>
              <a:spLocks noChangeArrowheads="1"/>
            </p:cNvSpPr>
            <p:nvPr/>
          </p:nvSpPr>
          <p:spPr bwMode="gray">
            <a:xfrm>
              <a:off x="3187" y="2679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solidFill>
              <a:srgbClr val="808080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130" name="AutoShape 9"/>
            <p:cNvSpPr>
              <a:spLocks noChangeArrowheads="1"/>
            </p:cNvSpPr>
            <p:nvPr/>
          </p:nvSpPr>
          <p:spPr bwMode="gray">
            <a:xfrm>
              <a:off x="3174" y="2656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gradFill rotWithShape="1">
              <a:gsLst>
                <a:gs pos="0">
                  <a:srgbClr val="E6E6E6"/>
                </a:gs>
                <a:gs pos="7500">
                  <a:srgbClr val="7D8496"/>
                </a:gs>
                <a:gs pos="26500">
                  <a:srgbClr val="E6E6E6"/>
                </a:gs>
                <a:gs pos="34000">
                  <a:srgbClr val="7D8496"/>
                </a:gs>
                <a:gs pos="46500">
                  <a:srgbClr val="E6E6E6"/>
                </a:gs>
                <a:gs pos="50000">
                  <a:srgbClr val="FFFFFF"/>
                </a:gs>
                <a:gs pos="53500">
                  <a:srgbClr val="E6E6E6"/>
                </a:gs>
                <a:gs pos="66000">
                  <a:srgbClr val="7D8496"/>
                </a:gs>
                <a:gs pos="73500">
                  <a:srgbClr val="E6E6E6"/>
                </a:gs>
                <a:gs pos="92500">
                  <a:srgbClr val="7D8496"/>
                </a:gs>
                <a:gs pos="100000">
                  <a:srgbClr val="E6E6E6"/>
                </a:gs>
              </a:gsLst>
              <a:lin ang="2700000" scaled="1"/>
            </a:gradFill>
            <a:ln w="9525">
              <a:solidFill>
                <a:srgbClr val="C0C0C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0970" name="AutoShape 10"/>
            <p:cNvSpPr>
              <a:spLocks noChangeArrowheads="1"/>
            </p:cNvSpPr>
            <p:nvPr/>
          </p:nvSpPr>
          <p:spPr bwMode="gray">
            <a:xfrm>
              <a:off x="3264" y="2737"/>
              <a:ext cx="1349" cy="1167"/>
            </a:xfrm>
            <a:prstGeom prst="hexagon">
              <a:avLst>
                <a:gd name="adj" fmla="val 28896"/>
                <a:gd name="vf" fmla="val 115470"/>
              </a:avLst>
            </a:prstGeom>
            <a:gradFill rotWithShape="1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100000">
                  <a:schemeClr val="accent1"/>
                </a:gs>
              </a:gsLst>
              <a:lin ang="27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</p:grpSp>
      <p:sp>
        <p:nvSpPr>
          <p:cNvPr id="4101" name="Line 11"/>
          <p:cNvSpPr>
            <a:spLocks noChangeShapeType="1"/>
          </p:cNvSpPr>
          <p:nvPr/>
        </p:nvSpPr>
        <p:spPr bwMode="auto">
          <a:xfrm>
            <a:off x="2438400" y="2362200"/>
            <a:ext cx="4800600" cy="0"/>
          </a:xfrm>
          <a:prstGeom prst="line">
            <a:avLst/>
          </a:prstGeom>
          <a:noFill/>
          <a:ln w="25400">
            <a:solidFill>
              <a:srgbClr val="C0C0C0"/>
            </a:solidFill>
            <a:prstDash val="sysDot"/>
            <a:round/>
            <a:headEnd/>
            <a:tailEnd type="oval" w="med" len="med"/>
          </a:ln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4102" name="Text Box 12"/>
          <p:cNvSpPr txBox="1">
            <a:spLocks noChangeArrowheads="1"/>
          </p:cNvSpPr>
          <p:nvPr/>
        </p:nvSpPr>
        <p:spPr bwMode="auto">
          <a:xfrm>
            <a:off x="3276600" y="1828800"/>
            <a:ext cx="1794081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2400" dirty="0" smtClean="0"/>
              <a:t>Introduction</a:t>
            </a:r>
            <a:endParaRPr lang="en-US" sz="2400" dirty="0"/>
          </a:p>
        </p:txBody>
      </p:sp>
      <p:sp>
        <p:nvSpPr>
          <p:cNvPr id="4103" name="Text Box 13"/>
          <p:cNvSpPr txBox="1">
            <a:spLocks noChangeArrowheads="1"/>
          </p:cNvSpPr>
          <p:nvPr/>
        </p:nvSpPr>
        <p:spPr bwMode="gray">
          <a:xfrm>
            <a:off x="2025650" y="1851025"/>
            <a:ext cx="354013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4104" name="Line 14"/>
          <p:cNvSpPr>
            <a:spLocks noChangeShapeType="1"/>
          </p:cNvSpPr>
          <p:nvPr/>
        </p:nvSpPr>
        <p:spPr bwMode="auto">
          <a:xfrm>
            <a:off x="2438400" y="3276600"/>
            <a:ext cx="4800600" cy="0"/>
          </a:xfrm>
          <a:prstGeom prst="line">
            <a:avLst/>
          </a:prstGeom>
          <a:noFill/>
          <a:ln w="25400">
            <a:solidFill>
              <a:srgbClr val="C0C0C0"/>
            </a:solidFill>
            <a:prstDash val="sysDot"/>
            <a:round/>
            <a:headEnd/>
            <a:tailEnd type="oval" w="med" len="med"/>
          </a:ln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4105" name="Text Box 15"/>
          <p:cNvSpPr txBox="1">
            <a:spLocks noChangeArrowheads="1"/>
          </p:cNvSpPr>
          <p:nvPr/>
        </p:nvSpPr>
        <p:spPr bwMode="auto">
          <a:xfrm>
            <a:off x="3276600" y="2743200"/>
            <a:ext cx="3196709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2400" dirty="0" smtClean="0"/>
              <a:t>Hardware &amp; Software</a:t>
            </a:r>
            <a:endParaRPr lang="en-US" sz="2400" dirty="0"/>
          </a:p>
        </p:txBody>
      </p:sp>
      <p:sp>
        <p:nvSpPr>
          <p:cNvPr id="4106" name="Text Box 16"/>
          <p:cNvSpPr txBox="1">
            <a:spLocks noChangeArrowheads="1"/>
          </p:cNvSpPr>
          <p:nvPr/>
        </p:nvSpPr>
        <p:spPr bwMode="gray">
          <a:xfrm>
            <a:off x="2025650" y="2765425"/>
            <a:ext cx="354013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 b="1" dirty="0">
                <a:solidFill>
                  <a:schemeClr val="bg1"/>
                </a:solidFill>
              </a:rPr>
              <a:t>2</a:t>
            </a:r>
          </a:p>
        </p:txBody>
      </p:sp>
      <p:grpSp>
        <p:nvGrpSpPr>
          <p:cNvPr id="4107" name="Group 17"/>
          <p:cNvGrpSpPr>
            <a:grpSpLocks/>
          </p:cNvGrpSpPr>
          <p:nvPr/>
        </p:nvGrpSpPr>
        <p:grpSpPr bwMode="auto">
          <a:xfrm>
            <a:off x="1828800" y="3559175"/>
            <a:ext cx="762000" cy="665163"/>
            <a:chOff x="1110" y="2656"/>
            <a:chExt cx="1549" cy="1351"/>
          </a:xfrm>
        </p:grpSpPr>
        <p:sp>
          <p:nvSpPr>
            <p:cNvPr id="4126" name="AutoShape 18"/>
            <p:cNvSpPr>
              <a:spLocks noChangeArrowheads="1"/>
            </p:cNvSpPr>
            <p:nvPr/>
          </p:nvSpPr>
          <p:spPr bwMode="gray">
            <a:xfrm>
              <a:off x="1123" y="2679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solidFill>
              <a:srgbClr val="808080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127" name="AutoShape 19"/>
            <p:cNvSpPr>
              <a:spLocks noChangeArrowheads="1"/>
            </p:cNvSpPr>
            <p:nvPr/>
          </p:nvSpPr>
          <p:spPr bwMode="gray">
            <a:xfrm>
              <a:off x="1110" y="2656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gradFill rotWithShape="1">
              <a:gsLst>
                <a:gs pos="0">
                  <a:srgbClr val="E6E6E6"/>
                </a:gs>
                <a:gs pos="7500">
                  <a:srgbClr val="7D8496"/>
                </a:gs>
                <a:gs pos="26500">
                  <a:srgbClr val="E6E6E6"/>
                </a:gs>
                <a:gs pos="34000">
                  <a:srgbClr val="7D8496"/>
                </a:gs>
                <a:gs pos="46500">
                  <a:srgbClr val="E6E6E6"/>
                </a:gs>
                <a:gs pos="50000">
                  <a:srgbClr val="FFFFFF"/>
                </a:gs>
                <a:gs pos="53500">
                  <a:srgbClr val="E6E6E6"/>
                </a:gs>
                <a:gs pos="66000">
                  <a:srgbClr val="7D8496"/>
                </a:gs>
                <a:gs pos="73500">
                  <a:srgbClr val="E6E6E6"/>
                </a:gs>
                <a:gs pos="92500">
                  <a:srgbClr val="7D8496"/>
                </a:gs>
                <a:gs pos="100000">
                  <a:srgbClr val="E6E6E6"/>
                </a:gs>
              </a:gsLst>
              <a:lin ang="2700000" scaled="1"/>
            </a:gradFill>
            <a:ln w="9525">
              <a:solidFill>
                <a:srgbClr val="C0C0C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0980" name="AutoShape 20"/>
            <p:cNvSpPr>
              <a:spLocks noChangeArrowheads="1"/>
            </p:cNvSpPr>
            <p:nvPr/>
          </p:nvSpPr>
          <p:spPr bwMode="gray">
            <a:xfrm>
              <a:off x="1200" y="2737"/>
              <a:ext cx="1349" cy="1167"/>
            </a:xfrm>
            <a:prstGeom prst="hexagon">
              <a:avLst>
                <a:gd name="adj" fmla="val 28896"/>
                <a:gd name="vf" fmla="val 115470"/>
              </a:avLst>
            </a:prstGeom>
            <a:gradFill rotWithShape="1">
              <a:gsLst>
                <a:gs pos="0">
                  <a:schemeClr val="hlink">
                    <a:gamma/>
                    <a:shade val="46275"/>
                    <a:invGamma/>
                  </a:schemeClr>
                </a:gs>
                <a:gs pos="100000">
                  <a:schemeClr val="hlink"/>
                </a:gs>
              </a:gsLst>
              <a:lin ang="27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</p:grpSp>
      <p:grpSp>
        <p:nvGrpSpPr>
          <p:cNvPr id="4108" name="Group 21"/>
          <p:cNvGrpSpPr>
            <a:grpSpLocks/>
          </p:cNvGrpSpPr>
          <p:nvPr/>
        </p:nvGrpSpPr>
        <p:grpSpPr bwMode="auto">
          <a:xfrm>
            <a:off x="1828800" y="4473575"/>
            <a:ext cx="762000" cy="665163"/>
            <a:chOff x="3174" y="2656"/>
            <a:chExt cx="1549" cy="1351"/>
          </a:xfrm>
        </p:grpSpPr>
        <p:sp>
          <p:nvSpPr>
            <p:cNvPr id="4123" name="AutoShape 22"/>
            <p:cNvSpPr>
              <a:spLocks noChangeArrowheads="1"/>
            </p:cNvSpPr>
            <p:nvPr/>
          </p:nvSpPr>
          <p:spPr bwMode="gray">
            <a:xfrm>
              <a:off x="3187" y="2679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solidFill>
              <a:srgbClr val="808080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124" name="AutoShape 23"/>
            <p:cNvSpPr>
              <a:spLocks noChangeArrowheads="1"/>
            </p:cNvSpPr>
            <p:nvPr/>
          </p:nvSpPr>
          <p:spPr bwMode="gray">
            <a:xfrm>
              <a:off x="3174" y="2656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gradFill rotWithShape="1">
              <a:gsLst>
                <a:gs pos="0">
                  <a:srgbClr val="E6E6E6"/>
                </a:gs>
                <a:gs pos="7500">
                  <a:srgbClr val="7D8496"/>
                </a:gs>
                <a:gs pos="26500">
                  <a:srgbClr val="E6E6E6"/>
                </a:gs>
                <a:gs pos="34000">
                  <a:srgbClr val="7D8496"/>
                </a:gs>
                <a:gs pos="46500">
                  <a:srgbClr val="E6E6E6"/>
                </a:gs>
                <a:gs pos="50000">
                  <a:srgbClr val="FFFFFF"/>
                </a:gs>
                <a:gs pos="53500">
                  <a:srgbClr val="E6E6E6"/>
                </a:gs>
                <a:gs pos="66000">
                  <a:srgbClr val="7D8496"/>
                </a:gs>
                <a:gs pos="73500">
                  <a:srgbClr val="E6E6E6"/>
                </a:gs>
                <a:gs pos="92500">
                  <a:srgbClr val="7D8496"/>
                </a:gs>
                <a:gs pos="100000">
                  <a:srgbClr val="E6E6E6"/>
                </a:gs>
              </a:gsLst>
              <a:lin ang="2700000" scaled="1"/>
            </a:gradFill>
            <a:ln w="9525">
              <a:solidFill>
                <a:srgbClr val="C0C0C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0984" name="AutoShape 24"/>
            <p:cNvSpPr>
              <a:spLocks noChangeArrowheads="1"/>
            </p:cNvSpPr>
            <p:nvPr/>
          </p:nvSpPr>
          <p:spPr bwMode="gray">
            <a:xfrm>
              <a:off x="3264" y="2737"/>
              <a:ext cx="1349" cy="1167"/>
            </a:xfrm>
            <a:prstGeom prst="hexagon">
              <a:avLst>
                <a:gd name="adj" fmla="val 28896"/>
                <a:gd name="vf" fmla="val 115470"/>
              </a:avLst>
            </a:prstGeom>
            <a:gradFill rotWithShape="1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100000">
                  <a:schemeClr val="accent1"/>
                </a:gs>
              </a:gsLst>
              <a:lin ang="27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</p:grpSp>
      <p:sp>
        <p:nvSpPr>
          <p:cNvPr id="4109" name="Line 25"/>
          <p:cNvSpPr>
            <a:spLocks noChangeShapeType="1"/>
          </p:cNvSpPr>
          <p:nvPr/>
        </p:nvSpPr>
        <p:spPr bwMode="auto">
          <a:xfrm>
            <a:off x="2438400" y="4168775"/>
            <a:ext cx="4800600" cy="0"/>
          </a:xfrm>
          <a:prstGeom prst="line">
            <a:avLst/>
          </a:prstGeom>
          <a:noFill/>
          <a:ln w="25400">
            <a:solidFill>
              <a:srgbClr val="C0C0C0"/>
            </a:solidFill>
            <a:prstDash val="sysDot"/>
            <a:round/>
            <a:headEnd/>
            <a:tailEnd type="oval" w="med" len="med"/>
          </a:ln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4110" name="Text Box 26"/>
          <p:cNvSpPr txBox="1">
            <a:spLocks noChangeArrowheads="1"/>
          </p:cNvSpPr>
          <p:nvPr/>
        </p:nvSpPr>
        <p:spPr bwMode="auto">
          <a:xfrm>
            <a:off x="3276600" y="3635375"/>
            <a:ext cx="1640193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2400" dirty="0" smtClean="0"/>
              <a:t>Algorithms</a:t>
            </a:r>
            <a:endParaRPr lang="en-US" sz="2400" dirty="0"/>
          </a:p>
        </p:txBody>
      </p:sp>
      <p:sp>
        <p:nvSpPr>
          <p:cNvPr id="4111" name="Text Box 27"/>
          <p:cNvSpPr txBox="1">
            <a:spLocks noChangeArrowheads="1"/>
          </p:cNvSpPr>
          <p:nvPr/>
        </p:nvSpPr>
        <p:spPr bwMode="gray">
          <a:xfrm>
            <a:off x="2025650" y="3657600"/>
            <a:ext cx="354013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 b="1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4112" name="Line 28"/>
          <p:cNvSpPr>
            <a:spLocks noChangeShapeType="1"/>
          </p:cNvSpPr>
          <p:nvPr/>
        </p:nvSpPr>
        <p:spPr bwMode="auto">
          <a:xfrm>
            <a:off x="2438400" y="5083175"/>
            <a:ext cx="4800600" cy="0"/>
          </a:xfrm>
          <a:prstGeom prst="line">
            <a:avLst/>
          </a:prstGeom>
          <a:noFill/>
          <a:ln w="25400">
            <a:solidFill>
              <a:srgbClr val="C0C0C0"/>
            </a:solidFill>
            <a:prstDash val="sysDot"/>
            <a:round/>
            <a:headEnd/>
            <a:tailEnd type="oval" w="med" len="med"/>
          </a:ln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4113" name="Text Box 29"/>
          <p:cNvSpPr txBox="1">
            <a:spLocks noChangeArrowheads="1"/>
          </p:cNvSpPr>
          <p:nvPr/>
        </p:nvSpPr>
        <p:spPr bwMode="auto">
          <a:xfrm>
            <a:off x="3276600" y="4549775"/>
            <a:ext cx="3488455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2400" dirty="0" smtClean="0"/>
              <a:t>Experiments and results</a:t>
            </a:r>
            <a:endParaRPr lang="en-US" sz="2400" dirty="0"/>
          </a:p>
        </p:txBody>
      </p:sp>
      <p:sp>
        <p:nvSpPr>
          <p:cNvPr id="4114" name="Text Box 30"/>
          <p:cNvSpPr txBox="1">
            <a:spLocks noChangeArrowheads="1"/>
          </p:cNvSpPr>
          <p:nvPr/>
        </p:nvSpPr>
        <p:spPr bwMode="gray">
          <a:xfrm>
            <a:off x="2025650" y="4572000"/>
            <a:ext cx="354013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 b="1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4115" name="Slide Number Placeholder 32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8E64E13D-8F49-4D86-B09B-1E00BF74E486}" type="slidenum">
              <a:rPr lang="en-US" smtClean="0"/>
              <a:pPr/>
              <a:t>2</a:t>
            </a:fld>
            <a:endParaRPr lang="en-US" dirty="0" smtClean="0"/>
          </a:p>
        </p:txBody>
      </p:sp>
      <p:pic>
        <p:nvPicPr>
          <p:cNvPr id="33" name="Picture 32" descr="logo_final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001000" y="0"/>
            <a:ext cx="1219200" cy="1219200"/>
          </a:xfrm>
          <a:prstGeom prst="rect">
            <a:avLst/>
          </a:prstGeom>
        </p:spPr>
      </p:pic>
      <p:grpSp>
        <p:nvGrpSpPr>
          <p:cNvPr id="41" name="Group 17"/>
          <p:cNvGrpSpPr>
            <a:grpSpLocks/>
          </p:cNvGrpSpPr>
          <p:nvPr/>
        </p:nvGrpSpPr>
        <p:grpSpPr bwMode="auto">
          <a:xfrm>
            <a:off x="1828800" y="5430837"/>
            <a:ext cx="762000" cy="665163"/>
            <a:chOff x="1110" y="2656"/>
            <a:chExt cx="1549" cy="1351"/>
          </a:xfrm>
        </p:grpSpPr>
        <p:sp>
          <p:nvSpPr>
            <p:cNvPr id="42" name="AutoShape 18"/>
            <p:cNvSpPr>
              <a:spLocks noChangeArrowheads="1"/>
            </p:cNvSpPr>
            <p:nvPr/>
          </p:nvSpPr>
          <p:spPr bwMode="gray">
            <a:xfrm>
              <a:off x="1123" y="2679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solidFill>
              <a:srgbClr val="808080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3" name="AutoShape 19"/>
            <p:cNvSpPr>
              <a:spLocks noChangeArrowheads="1"/>
            </p:cNvSpPr>
            <p:nvPr/>
          </p:nvSpPr>
          <p:spPr bwMode="gray">
            <a:xfrm>
              <a:off x="1110" y="2656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gradFill rotWithShape="1">
              <a:gsLst>
                <a:gs pos="0">
                  <a:srgbClr val="E6E6E6"/>
                </a:gs>
                <a:gs pos="7500">
                  <a:srgbClr val="7D8496"/>
                </a:gs>
                <a:gs pos="26500">
                  <a:srgbClr val="E6E6E6"/>
                </a:gs>
                <a:gs pos="34000">
                  <a:srgbClr val="7D8496"/>
                </a:gs>
                <a:gs pos="46500">
                  <a:srgbClr val="E6E6E6"/>
                </a:gs>
                <a:gs pos="50000">
                  <a:srgbClr val="FFFFFF"/>
                </a:gs>
                <a:gs pos="53500">
                  <a:srgbClr val="E6E6E6"/>
                </a:gs>
                <a:gs pos="66000">
                  <a:srgbClr val="7D8496"/>
                </a:gs>
                <a:gs pos="73500">
                  <a:srgbClr val="E6E6E6"/>
                </a:gs>
                <a:gs pos="92500">
                  <a:srgbClr val="7D8496"/>
                </a:gs>
                <a:gs pos="100000">
                  <a:srgbClr val="E6E6E6"/>
                </a:gs>
              </a:gsLst>
              <a:lin ang="2700000" scaled="1"/>
            </a:gradFill>
            <a:ln w="9525">
              <a:solidFill>
                <a:srgbClr val="C0C0C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4" name="AutoShape 20"/>
            <p:cNvSpPr>
              <a:spLocks noChangeArrowheads="1"/>
            </p:cNvSpPr>
            <p:nvPr/>
          </p:nvSpPr>
          <p:spPr bwMode="gray">
            <a:xfrm>
              <a:off x="1200" y="2737"/>
              <a:ext cx="1349" cy="1167"/>
            </a:xfrm>
            <a:prstGeom prst="hexagon">
              <a:avLst>
                <a:gd name="adj" fmla="val 28896"/>
                <a:gd name="vf" fmla="val 115470"/>
              </a:avLst>
            </a:prstGeom>
            <a:gradFill rotWithShape="1">
              <a:gsLst>
                <a:gs pos="0">
                  <a:schemeClr val="hlink">
                    <a:gamma/>
                    <a:shade val="46275"/>
                    <a:invGamma/>
                  </a:schemeClr>
                </a:gs>
                <a:gs pos="100000">
                  <a:schemeClr val="hlink"/>
                </a:gs>
              </a:gsLst>
              <a:lin ang="27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</p:grpSp>
      <p:sp>
        <p:nvSpPr>
          <p:cNvPr id="45" name="Line 25"/>
          <p:cNvSpPr>
            <a:spLocks noChangeShapeType="1"/>
          </p:cNvSpPr>
          <p:nvPr/>
        </p:nvSpPr>
        <p:spPr bwMode="auto">
          <a:xfrm>
            <a:off x="2438400" y="6040437"/>
            <a:ext cx="4800600" cy="0"/>
          </a:xfrm>
          <a:prstGeom prst="line">
            <a:avLst/>
          </a:prstGeom>
          <a:noFill/>
          <a:ln w="25400">
            <a:solidFill>
              <a:srgbClr val="C0C0C0"/>
            </a:solidFill>
            <a:prstDash val="sysDot"/>
            <a:round/>
            <a:headEnd/>
            <a:tailEnd type="oval" w="med" len="med"/>
          </a:ln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46" name="Text Box 26"/>
          <p:cNvSpPr txBox="1">
            <a:spLocks noChangeArrowheads="1"/>
          </p:cNvSpPr>
          <p:nvPr/>
        </p:nvSpPr>
        <p:spPr bwMode="auto">
          <a:xfrm>
            <a:off x="3276600" y="5507037"/>
            <a:ext cx="1710725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2400" dirty="0" smtClean="0"/>
              <a:t>Conclusion</a:t>
            </a:r>
            <a:endParaRPr lang="en-US" sz="2400" dirty="0"/>
          </a:p>
        </p:txBody>
      </p:sp>
      <p:sp>
        <p:nvSpPr>
          <p:cNvPr id="47" name="Text Box 27"/>
          <p:cNvSpPr txBox="1">
            <a:spLocks noChangeArrowheads="1"/>
          </p:cNvSpPr>
          <p:nvPr/>
        </p:nvSpPr>
        <p:spPr bwMode="gray">
          <a:xfrm>
            <a:off x="2025650" y="5529262"/>
            <a:ext cx="356188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 b="1" dirty="0">
                <a:solidFill>
                  <a:schemeClr val="bg1"/>
                </a:solidFill>
              </a:rPr>
              <a:t>5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0C98071-8A9B-444A-806A-782BE84EBE4B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pic>
        <p:nvPicPr>
          <p:cNvPr id="8" name="Picture 7" descr="logo_final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001000" y="0"/>
            <a:ext cx="1219200" cy="1219200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3048000" y="304800"/>
            <a:ext cx="5181600" cy="563562"/>
          </a:xfrm>
        </p:spPr>
        <p:txBody>
          <a:bodyPr/>
          <a:lstStyle/>
          <a:p>
            <a:pPr algn="l"/>
            <a:r>
              <a:rPr lang="en-US" sz="3500" dirty="0" smtClean="0"/>
              <a:t>Hardware study</a:t>
            </a:r>
            <a:endParaRPr lang="en-US" sz="3500" dirty="0"/>
          </a:p>
        </p:txBody>
      </p:sp>
      <p:sp>
        <p:nvSpPr>
          <p:cNvPr id="19" name="Rounded Rectangle 18"/>
          <p:cNvSpPr/>
          <p:nvPr/>
        </p:nvSpPr>
        <p:spPr>
          <a:xfrm>
            <a:off x="0" y="152400"/>
            <a:ext cx="3048000" cy="838200"/>
          </a:xfrm>
          <a:prstGeom prst="roundRect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Hard &amp; Soft</a:t>
            </a:r>
            <a:endParaRPr lang="en-US" sz="4000" dirty="0"/>
          </a:p>
        </p:txBody>
      </p:sp>
      <p:sp>
        <p:nvSpPr>
          <p:cNvPr id="7" name="Content Placeholder 8"/>
          <p:cNvSpPr>
            <a:spLocks noGrp="1"/>
          </p:cNvSpPr>
          <p:nvPr>
            <p:ph idx="1"/>
          </p:nvPr>
        </p:nvSpPr>
        <p:spPr>
          <a:xfrm>
            <a:off x="457200" y="1076325"/>
            <a:ext cx="8229600" cy="5019675"/>
          </a:xfrm>
        </p:spPr>
        <p:txBody>
          <a:bodyPr/>
          <a:lstStyle/>
          <a:p>
            <a:r>
              <a:rPr lang="en-US" dirty="0" smtClean="0"/>
              <a:t>HTC HD2 Android 2.3</a:t>
            </a:r>
          </a:p>
          <a:p>
            <a:pPr lvl="1"/>
            <a:r>
              <a:rPr lang="en-US" dirty="0" smtClean="0"/>
              <a:t>320x240 camera.</a:t>
            </a:r>
          </a:p>
          <a:p>
            <a:pPr lvl="1"/>
            <a:r>
              <a:rPr lang="en-US" dirty="0" smtClean="0"/>
              <a:t>Has Bluetooth and Wi-Fi connection</a:t>
            </a:r>
          </a:p>
          <a:p>
            <a:pPr lvl="1"/>
            <a:r>
              <a:rPr lang="en-US" dirty="0" smtClean="0"/>
              <a:t>Run on Android 2.3</a:t>
            </a:r>
          </a:p>
          <a:p>
            <a:pPr lvl="2">
              <a:buNone/>
            </a:pPr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35842" name="Picture 2" descr="https://encrypted-tbn1.google.com/images?q=tbn:ANd9GcTlB9DYUdIdNvL54TI-x7aKLg8I1OPxmGL1U3UqaM7ntGCHhI9M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124200" y="3276600"/>
            <a:ext cx="2987314" cy="28956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0C98071-8A9B-444A-806A-782BE84EBE4B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pic>
        <p:nvPicPr>
          <p:cNvPr id="8" name="Picture 7" descr="logo_final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001000" y="0"/>
            <a:ext cx="1219200" cy="1219200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3048000" y="304800"/>
            <a:ext cx="5181600" cy="563562"/>
          </a:xfrm>
        </p:spPr>
        <p:txBody>
          <a:bodyPr/>
          <a:lstStyle/>
          <a:p>
            <a:pPr algn="l"/>
            <a:r>
              <a:rPr lang="en-US" sz="3500" dirty="0" smtClean="0"/>
              <a:t>Hardware design</a:t>
            </a:r>
            <a:endParaRPr lang="en-US" sz="3500" dirty="0"/>
          </a:p>
        </p:txBody>
      </p:sp>
      <p:sp>
        <p:nvSpPr>
          <p:cNvPr id="19" name="Rounded Rectangle 18"/>
          <p:cNvSpPr/>
          <p:nvPr/>
        </p:nvSpPr>
        <p:spPr>
          <a:xfrm>
            <a:off x="0" y="152400"/>
            <a:ext cx="3048000" cy="838200"/>
          </a:xfrm>
          <a:prstGeom prst="roundRect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Hard &amp; Soft</a:t>
            </a:r>
            <a:endParaRPr lang="en-US" sz="4000" dirty="0"/>
          </a:p>
        </p:txBody>
      </p:sp>
      <p:pic>
        <p:nvPicPr>
          <p:cNvPr id="10" name="Picture 9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 rot="10800000">
            <a:off x="675287" y="1101562"/>
            <a:ext cx="7630513" cy="5223037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0C98071-8A9B-444A-806A-782BE84EBE4B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pic>
        <p:nvPicPr>
          <p:cNvPr id="8" name="Picture 7" descr="logo_final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001000" y="0"/>
            <a:ext cx="1219200" cy="1219200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3048000" y="304800"/>
            <a:ext cx="5181600" cy="563562"/>
          </a:xfrm>
        </p:spPr>
        <p:txBody>
          <a:bodyPr/>
          <a:lstStyle/>
          <a:p>
            <a:pPr algn="l"/>
            <a:r>
              <a:rPr lang="en-US" sz="3500" dirty="0" smtClean="0"/>
              <a:t>Hardware design</a:t>
            </a:r>
            <a:endParaRPr lang="en-US" sz="3500" dirty="0"/>
          </a:p>
        </p:txBody>
      </p:sp>
      <p:sp>
        <p:nvSpPr>
          <p:cNvPr id="19" name="Rounded Rectangle 18"/>
          <p:cNvSpPr/>
          <p:nvPr/>
        </p:nvSpPr>
        <p:spPr>
          <a:xfrm>
            <a:off x="0" y="152400"/>
            <a:ext cx="3048000" cy="838200"/>
          </a:xfrm>
          <a:prstGeom prst="roundRect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Hard &amp; Soft</a:t>
            </a:r>
            <a:endParaRPr lang="en-US" sz="4000" dirty="0"/>
          </a:p>
        </p:txBody>
      </p:sp>
      <p:pic>
        <p:nvPicPr>
          <p:cNvPr id="3686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38200" y="1143000"/>
            <a:ext cx="7315200" cy="533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0C98071-8A9B-444A-806A-782BE84EBE4B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pic>
        <p:nvPicPr>
          <p:cNvPr id="8" name="Picture 7" descr="logo_final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001000" y="0"/>
            <a:ext cx="1219200" cy="1219200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3048000" y="304800"/>
            <a:ext cx="5181600" cy="563562"/>
          </a:xfrm>
        </p:spPr>
        <p:txBody>
          <a:bodyPr/>
          <a:lstStyle/>
          <a:p>
            <a:pPr algn="l"/>
            <a:r>
              <a:rPr lang="en-US" sz="3500" dirty="0" smtClean="0"/>
              <a:t>Frame design</a:t>
            </a:r>
            <a:endParaRPr lang="en-US" sz="3500" dirty="0"/>
          </a:p>
        </p:txBody>
      </p:sp>
      <p:sp>
        <p:nvSpPr>
          <p:cNvPr id="19" name="Rounded Rectangle 18"/>
          <p:cNvSpPr/>
          <p:nvPr/>
        </p:nvSpPr>
        <p:spPr>
          <a:xfrm>
            <a:off x="0" y="152400"/>
            <a:ext cx="3048000" cy="838200"/>
          </a:xfrm>
          <a:prstGeom prst="roundRect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Hard &amp; Soft</a:t>
            </a:r>
            <a:endParaRPr lang="en-US" sz="4000" dirty="0"/>
          </a:p>
        </p:txBody>
      </p:sp>
      <p:pic>
        <p:nvPicPr>
          <p:cNvPr id="6" name="Picture 5" descr="C:\Users\Phong\Pictures\FUFO_MainFrame_Headless.jpg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85800" y="1295400"/>
            <a:ext cx="7924800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Donut 6"/>
          <p:cNvSpPr/>
          <p:nvPr/>
        </p:nvSpPr>
        <p:spPr>
          <a:xfrm>
            <a:off x="1752600" y="3962400"/>
            <a:ext cx="1295400" cy="1143000"/>
          </a:xfrm>
          <a:prstGeom prst="donut">
            <a:avLst>
              <a:gd name="adj" fmla="val 3964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62000" y="5181600"/>
            <a:ext cx="2057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Motor mount</a:t>
            </a:r>
          </a:p>
        </p:txBody>
      </p:sp>
      <p:sp>
        <p:nvSpPr>
          <p:cNvPr id="10" name="Donut 9"/>
          <p:cNvSpPr/>
          <p:nvPr/>
        </p:nvSpPr>
        <p:spPr>
          <a:xfrm>
            <a:off x="3733800" y="1981200"/>
            <a:ext cx="1295400" cy="1143000"/>
          </a:xfrm>
          <a:prstGeom prst="donut">
            <a:avLst>
              <a:gd name="adj" fmla="val 3964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276600" y="1447800"/>
            <a:ext cx="2057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Circuit mount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2438400" y="2438400"/>
            <a:ext cx="3886200" cy="1905000"/>
          </a:xfrm>
          <a:prstGeom prst="straightConnector1">
            <a:avLst/>
          </a:prstGeom>
          <a:ln>
            <a:solidFill>
              <a:srgbClr val="C00000"/>
            </a:solidFill>
            <a:headEnd type="arrow"/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 rot="1576228">
            <a:off x="4491719" y="4012870"/>
            <a:ext cx="2057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440 mm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429000" y="5486400"/>
            <a:ext cx="396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Fiber Glass &amp; Fiber Carbon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8" presetClass="exit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trips(downLeft)">
                                      <p:cBhvr>
                                        <p:cTn id="4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8" presetClass="exit" presetSubtype="1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trips(downLeft)">
                                      <p:cBhvr>
                                        <p:cTn id="4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9" grpId="0"/>
      <p:bldP spid="9" grpId="1"/>
      <p:bldP spid="10" grpId="0" animBg="1"/>
      <p:bldP spid="10" grpId="1" animBg="1"/>
      <p:bldP spid="11" grpId="0"/>
      <p:bldP spid="11" grpId="1"/>
      <p:bldP spid="15" grpId="0"/>
      <p:bldP spid="15" grpId="1"/>
      <p:bldP spid="1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0C98071-8A9B-444A-806A-782BE84EBE4B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pic>
        <p:nvPicPr>
          <p:cNvPr id="8" name="Picture 7" descr="logo_final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001000" y="0"/>
            <a:ext cx="1219200" cy="1219200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3048000" y="304800"/>
            <a:ext cx="5181600" cy="563562"/>
          </a:xfrm>
        </p:spPr>
        <p:txBody>
          <a:bodyPr/>
          <a:lstStyle/>
          <a:p>
            <a:pPr algn="l"/>
            <a:r>
              <a:rPr lang="en-US" sz="3500" dirty="0" smtClean="0"/>
              <a:t>FUFO </a:t>
            </a:r>
            <a:r>
              <a:rPr lang="en-US" sz="3500" dirty="0" err="1" smtClean="0"/>
              <a:t>Quadrocopter</a:t>
            </a:r>
            <a:endParaRPr lang="en-US" sz="3500" dirty="0"/>
          </a:p>
        </p:txBody>
      </p:sp>
      <p:sp>
        <p:nvSpPr>
          <p:cNvPr id="19" name="Rounded Rectangle 18"/>
          <p:cNvSpPr/>
          <p:nvPr/>
        </p:nvSpPr>
        <p:spPr>
          <a:xfrm>
            <a:off x="0" y="152400"/>
            <a:ext cx="3048000" cy="838200"/>
          </a:xfrm>
          <a:prstGeom prst="roundRect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Hard &amp; Soft</a:t>
            </a:r>
            <a:endParaRPr lang="en-US" sz="4000" dirty="0"/>
          </a:p>
        </p:txBody>
      </p:sp>
      <p:pic>
        <p:nvPicPr>
          <p:cNvPr id="14" name="Picture 13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3400" y="1143000"/>
            <a:ext cx="8000999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0C98071-8A9B-444A-806A-782BE84EBE4B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pic>
        <p:nvPicPr>
          <p:cNvPr id="8" name="Picture 7" descr="logo_final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001000" y="0"/>
            <a:ext cx="1219200" cy="1219200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3048000" y="304800"/>
            <a:ext cx="5181600" cy="563562"/>
          </a:xfrm>
        </p:spPr>
        <p:txBody>
          <a:bodyPr/>
          <a:lstStyle/>
          <a:p>
            <a:pPr algn="l"/>
            <a:r>
              <a:rPr lang="en-US" sz="3500" dirty="0" smtClean="0"/>
              <a:t>Software study</a:t>
            </a:r>
            <a:endParaRPr lang="en-US" sz="3500" dirty="0"/>
          </a:p>
        </p:txBody>
      </p:sp>
      <p:sp>
        <p:nvSpPr>
          <p:cNvPr id="19" name="Rounded Rectangle 18"/>
          <p:cNvSpPr/>
          <p:nvPr/>
        </p:nvSpPr>
        <p:spPr>
          <a:xfrm>
            <a:off x="0" y="152400"/>
            <a:ext cx="3048000" cy="838200"/>
          </a:xfrm>
          <a:prstGeom prst="roundRect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Hard &amp; Soft</a:t>
            </a:r>
            <a:endParaRPr lang="en-US" sz="4000" dirty="0"/>
          </a:p>
        </p:txBody>
      </p:sp>
      <p:sp>
        <p:nvSpPr>
          <p:cNvPr id="7" name="Content Placeholder 8"/>
          <p:cNvSpPr>
            <a:spLocks noGrp="1"/>
          </p:cNvSpPr>
          <p:nvPr>
            <p:ph idx="1"/>
          </p:nvPr>
        </p:nvSpPr>
        <p:spPr>
          <a:xfrm>
            <a:off x="457200" y="1076325"/>
            <a:ext cx="8229600" cy="5019675"/>
          </a:xfrm>
        </p:spPr>
        <p:txBody>
          <a:bodyPr/>
          <a:lstStyle/>
          <a:p>
            <a:r>
              <a:rPr lang="en-US" dirty="0" smtClean="0"/>
              <a:t> </a:t>
            </a:r>
            <a:r>
              <a:rPr lang="en-US" dirty="0" smtClean="0"/>
              <a:t>Iterative model:</a:t>
            </a:r>
            <a:endParaRPr lang="en-US" dirty="0" smtClean="0"/>
          </a:p>
          <a:p>
            <a:pPr lvl="2"/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9" name="Picture 8" descr="Iterative_development_model_V2.jpg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90600" y="1828800"/>
            <a:ext cx="7543800" cy="4267200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0C98071-8A9B-444A-806A-782BE84EBE4B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pic>
        <p:nvPicPr>
          <p:cNvPr id="8" name="Picture 7" descr="logo_final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001000" y="0"/>
            <a:ext cx="1219200" cy="1219200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3048000" y="304800"/>
            <a:ext cx="5181600" cy="563562"/>
          </a:xfrm>
        </p:spPr>
        <p:txBody>
          <a:bodyPr/>
          <a:lstStyle/>
          <a:p>
            <a:pPr algn="l"/>
            <a:r>
              <a:rPr lang="en-US" sz="3500" dirty="0" smtClean="0"/>
              <a:t>Software study</a:t>
            </a:r>
            <a:endParaRPr lang="en-US" sz="3500" dirty="0"/>
          </a:p>
        </p:txBody>
      </p:sp>
      <p:sp>
        <p:nvSpPr>
          <p:cNvPr id="19" name="Rounded Rectangle 18"/>
          <p:cNvSpPr/>
          <p:nvPr/>
        </p:nvSpPr>
        <p:spPr>
          <a:xfrm>
            <a:off x="0" y="152400"/>
            <a:ext cx="3048000" cy="838200"/>
          </a:xfrm>
          <a:prstGeom prst="roundRect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Hard &amp; Soft</a:t>
            </a:r>
            <a:endParaRPr lang="en-US" sz="4000" dirty="0"/>
          </a:p>
        </p:txBody>
      </p:sp>
      <p:sp>
        <p:nvSpPr>
          <p:cNvPr id="7" name="Content Placeholder 8"/>
          <p:cNvSpPr>
            <a:spLocks noGrp="1"/>
          </p:cNvSpPr>
          <p:nvPr>
            <p:ph idx="1"/>
          </p:nvPr>
        </p:nvSpPr>
        <p:spPr>
          <a:xfrm>
            <a:off x="457200" y="1076325"/>
            <a:ext cx="8229600" cy="5019675"/>
          </a:xfrm>
        </p:spPr>
        <p:txBody>
          <a:bodyPr/>
          <a:lstStyle/>
          <a:p>
            <a:r>
              <a:rPr lang="en-US" dirty="0" smtClean="0"/>
              <a:t> </a:t>
            </a:r>
            <a:r>
              <a:rPr lang="en-US" dirty="0" smtClean="0"/>
              <a:t>Embedded system development:</a:t>
            </a:r>
            <a:endParaRPr lang="en-US" dirty="0" smtClean="0"/>
          </a:p>
          <a:p>
            <a:pPr lvl="2"/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0" name="Picture 9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38200" y="1828800"/>
            <a:ext cx="7848600" cy="4419600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0C98071-8A9B-444A-806A-782BE84EBE4B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pic>
        <p:nvPicPr>
          <p:cNvPr id="8" name="Picture 7" descr="logo_final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001000" y="0"/>
            <a:ext cx="1219200" cy="1219200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3048000" y="304800"/>
            <a:ext cx="5181600" cy="563562"/>
          </a:xfrm>
        </p:spPr>
        <p:txBody>
          <a:bodyPr/>
          <a:lstStyle/>
          <a:p>
            <a:pPr algn="l"/>
            <a:r>
              <a:rPr lang="en-US" sz="3500" dirty="0" smtClean="0"/>
              <a:t>Software study</a:t>
            </a:r>
            <a:endParaRPr lang="en-US" sz="3500" dirty="0"/>
          </a:p>
        </p:txBody>
      </p:sp>
      <p:sp>
        <p:nvSpPr>
          <p:cNvPr id="19" name="Rounded Rectangle 18"/>
          <p:cNvSpPr/>
          <p:nvPr/>
        </p:nvSpPr>
        <p:spPr>
          <a:xfrm>
            <a:off x="0" y="152400"/>
            <a:ext cx="3048000" cy="838200"/>
          </a:xfrm>
          <a:prstGeom prst="roundRect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Hard &amp; Soft</a:t>
            </a:r>
            <a:endParaRPr lang="en-US" sz="4000" dirty="0"/>
          </a:p>
        </p:txBody>
      </p:sp>
      <p:sp>
        <p:nvSpPr>
          <p:cNvPr id="7" name="Content Placeholder 8"/>
          <p:cNvSpPr>
            <a:spLocks noGrp="1"/>
          </p:cNvSpPr>
          <p:nvPr>
            <p:ph idx="1"/>
          </p:nvPr>
        </p:nvSpPr>
        <p:spPr>
          <a:xfrm>
            <a:off x="457200" y="1076325"/>
            <a:ext cx="8229600" cy="5019675"/>
          </a:xfrm>
        </p:spPr>
        <p:txBody>
          <a:bodyPr/>
          <a:lstStyle/>
          <a:p>
            <a:r>
              <a:rPr lang="en-US" dirty="0" smtClean="0"/>
              <a:t> </a:t>
            </a:r>
            <a:r>
              <a:rPr lang="en-US" dirty="0" smtClean="0"/>
              <a:t>Three software:</a:t>
            </a:r>
          </a:p>
          <a:p>
            <a:pPr lvl="1"/>
            <a:r>
              <a:rPr lang="en-US" dirty="0" smtClean="0"/>
              <a:t>Software on PC</a:t>
            </a:r>
          </a:p>
          <a:p>
            <a:pPr lvl="1"/>
            <a:r>
              <a:rPr lang="en-US" dirty="0" smtClean="0"/>
              <a:t>Software on Phone</a:t>
            </a:r>
          </a:p>
          <a:p>
            <a:pPr lvl="1"/>
            <a:r>
              <a:rPr lang="en-US" dirty="0" smtClean="0"/>
              <a:t>Firmware</a:t>
            </a:r>
          </a:p>
          <a:p>
            <a:pPr lvl="2"/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3073" name="Object 1"/>
          <p:cNvGraphicFramePr>
            <a:graphicFrameLocks noChangeAspect="1"/>
          </p:cNvGraphicFramePr>
          <p:nvPr/>
        </p:nvGraphicFramePr>
        <p:xfrm>
          <a:off x="4572000" y="1171575"/>
          <a:ext cx="4361972" cy="5686425"/>
        </p:xfrm>
        <a:graphic>
          <a:graphicData uri="http://schemas.openxmlformats.org/presentationml/2006/ole">
            <p:oleObj spid="_x0000_s43010" name="Visio" r:id="rId4" imgW="6121940" imgH="7992374" progId="Visio.Drawing.11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0C98071-8A9B-444A-806A-782BE84EBE4B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pic>
        <p:nvPicPr>
          <p:cNvPr id="8" name="Picture 7" descr="logo_final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001000" y="0"/>
            <a:ext cx="1219200" cy="1219200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3048000" y="304800"/>
            <a:ext cx="5181600" cy="563562"/>
          </a:xfrm>
        </p:spPr>
        <p:txBody>
          <a:bodyPr/>
          <a:lstStyle/>
          <a:p>
            <a:pPr algn="l"/>
            <a:r>
              <a:rPr lang="en-US" sz="3500" dirty="0" smtClean="0"/>
              <a:t>Software study</a:t>
            </a:r>
            <a:endParaRPr lang="en-US" sz="3500" dirty="0"/>
          </a:p>
        </p:txBody>
      </p:sp>
      <p:sp>
        <p:nvSpPr>
          <p:cNvPr id="19" name="Rounded Rectangle 18"/>
          <p:cNvSpPr/>
          <p:nvPr/>
        </p:nvSpPr>
        <p:spPr>
          <a:xfrm>
            <a:off x="0" y="152400"/>
            <a:ext cx="3048000" cy="838200"/>
          </a:xfrm>
          <a:prstGeom prst="roundRect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Hard &amp; Soft</a:t>
            </a:r>
            <a:endParaRPr lang="en-US" sz="4000" dirty="0"/>
          </a:p>
        </p:txBody>
      </p:sp>
      <p:sp>
        <p:nvSpPr>
          <p:cNvPr id="6" name="Content Placeholder 8"/>
          <p:cNvSpPr>
            <a:spLocks noGrp="1"/>
          </p:cNvSpPr>
          <p:nvPr>
            <p:ph idx="1"/>
          </p:nvPr>
        </p:nvSpPr>
        <p:spPr>
          <a:xfrm>
            <a:off x="457200" y="1076325"/>
            <a:ext cx="8229600" cy="5019675"/>
          </a:xfrm>
        </p:spPr>
        <p:txBody>
          <a:bodyPr/>
          <a:lstStyle/>
          <a:p>
            <a:r>
              <a:rPr lang="en-US" dirty="0" smtClean="0"/>
              <a:t> </a:t>
            </a:r>
            <a:r>
              <a:rPr lang="en-US" dirty="0" smtClean="0"/>
              <a:t>FSM:</a:t>
            </a:r>
            <a:endParaRPr lang="en-US" dirty="0" smtClean="0"/>
          </a:p>
          <a:p>
            <a:pPr lvl="2"/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685800" y="2057400"/>
            <a:ext cx="609600" cy="609600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2133600" y="2057400"/>
            <a:ext cx="1295400" cy="609600"/>
          </a:xfrm>
          <a:prstGeom prst="roundRect">
            <a:avLst/>
          </a:prstGeom>
          <a:solidFill>
            <a:srgbClr val="00B050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FF00"/>
                </a:solidFill>
              </a:rPr>
              <a:t>Start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4419600" y="1905000"/>
            <a:ext cx="1447800" cy="838200"/>
          </a:xfrm>
          <a:prstGeom prst="roundRect">
            <a:avLst/>
          </a:prstGeom>
          <a:solidFill>
            <a:srgbClr val="00B050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rgbClr val="FFFF00"/>
                </a:solidFill>
              </a:rPr>
              <a:t>WaitingForConnection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6858000" y="2057400"/>
            <a:ext cx="1066800" cy="609600"/>
          </a:xfrm>
          <a:prstGeom prst="roundRect">
            <a:avLst/>
          </a:prstGeom>
          <a:solidFill>
            <a:srgbClr val="00B050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FF00"/>
                </a:solidFill>
              </a:rPr>
              <a:t>Verify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6781800" y="3581400"/>
            <a:ext cx="1295400" cy="685800"/>
          </a:xfrm>
          <a:prstGeom prst="roundRect">
            <a:avLst/>
          </a:prstGeom>
          <a:solidFill>
            <a:srgbClr val="00B050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FF00"/>
                </a:solidFill>
              </a:rPr>
              <a:t>Pending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3962400" y="3581400"/>
            <a:ext cx="1905000" cy="609600"/>
          </a:xfrm>
          <a:prstGeom prst="roundRect">
            <a:avLst/>
          </a:prstGeom>
          <a:solidFill>
            <a:srgbClr val="00B050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rgbClr val="FFFF00"/>
                </a:solidFill>
              </a:rPr>
              <a:t>SetupForFlight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1447800" y="3581400"/>
            <a:ext cx="1600200" cy="609600"/>
          </a:xfrm>
          <a:prstGeom prst="roundRect">
            <a:avLst/>
          </a:prstGeom>
          <a:solidFill>
            <a:srgbClr val="00B050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FF00"/>
                </a:solidFill>
              </a:rPr>
              <a:t>Ready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609600" y="4953000"/>
            <a:ext cx="1600200" cy="609600"/>
          </a:xfrm>
          <a:prstGeom prst="roundRect">
            <a:avLst/>
          </a:prstGeom>
          <a:solidFill>
            <a:srgbClr val="00B050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FF00"/>
                </a:solidFill>
              </a:rPr>
              <a:t>Hovering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2057400" y="6096000"/>
            <a:ext cx="1371600" cy="609600"/>
          </a:xfrm>
          <a:prstGeom prst="roundRect">
            <a:avLst/>
          </a:prstGeom>
          <a:solidFill>
            <a:srgbClr val="00B050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FF00"/>
                </a:solidFill>
              </a:rPr>
              <a:t>Landing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3124200" y="4876800"/>
            <a:ext cx="1066800" cy="762000"/>
          </a:xfrm>
          <a:prstGeom prst="roundRect">
            <a:avLst/>
          </a:prstGeom>
          <a:solidFill>
            <a:srgbClr val="FFC000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Error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1" name="Oval 20"/>
          <p:cNvSpPr/>
          <p:nvPr/>
        </p:nvSpPr>
        <p:spPr>
          <a:xfrm>
            <a:off x="6019800" y="4953000"/>
            <a:ext cx="609600" cy="609600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/>
          <p:cNvSpPr/>
          <p:nvPr/>
        </p:nvSpPr>
        <p:spPr>
          <a:xfrm>
            <a:off x="1371600" y="2286000"/>
            <a:ext cx="685800" cy="152400"/>
          </a:xfrm>
          <a:prstGeom prst="rightArrow">
            <a:avLst/>
          </a:prstGeom>
          <a:solidFill>
            <a:srgbClr val="7030A0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/>
          <p:cNvSpPr/>
          <p:nvPr/>
        </p:nvSpPr>
        <p:spPr>
          <a:xfrm>
            <a:off x="3505200" y="2286000"/>
            <a:ext cx="838200" cy="152400"/>
          </a:xfrm>
          <a:prstGeom prst="rightArrow">
            <a:avLst/>
          </a:prstGeom>
          <a:solidFill>
            <a:srgbClr val="7030A0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Arrow 23"/>
          <p:cNvSpPr/>
          <p:nvPr/>
        </p:nvSpPr>
        <p:spPr>
          <a:xfrm>
            <a:off x="5943600" y="2286000"/>
            <a:ext cx="838200" cy="152400"/>
          </a:xfrm>
          <a:prstGeom prst="rightArrow">
            <a:avLst/>
          </a:prstGeom>
          <a:solidFill>
            <a:srgbClr val="7030A0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/>
          <p:cNvSpPr/>
          <p:nvPr/>
        </p:nvSpPr>
        <p:spPr>
          <a:xfrm rot="5400000">
            <a:off x="7010400" y="3048000"/>
            <a:ext cx="762000" cy="152400"/>
          </a:xfrm>
          <a:prstGeom prst="rightArrow">
            <a:avLst/>
          </a:prstGeom>
          <a:solidFill>
            <a:srgbClr val="7030A0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/>
          <p:cNvSpPr/>
          <p:nvPr/>
        </p:nvSpPr>
        <p:spPr>
          <a:xfrm rot="10800000">
            <a:off x="5943600" y="3810000"/>
            <a:ext cx="762000" cy="152400"/>
          </a:xfrm>
          <a:prstGeom prst="rightArrow">
            <a:avLst/>
          </a:prstGeom>
          <a:solidFill>
            <a:srgbClr val="7030A0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Arrow 26"/>
          <p:cNvSpPr/>
          <p:nvPr/>
        </p:nvSpPr>
        <p:spPr>
          <a:xfrm rot="10800000">
            <a:off x="3124200" y="3810000"/>
            <a:ext cx="762000" cy="152400"/>
          </a:xfrm>
          <a:prstGeom prst="rightArrow">
            <a:avLst/>
          </a:prstGeom>
          <a:solidFill>
            <a:srgbClr val="7030A0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ight Arrow 27"/>
          <p:cNvSpPr/>
          <p:nvPr/>
        </p:nvSpPr>
        <p:spPr>
          <a:xfrm rot="7255206">
            <a:off x="1498867" y="4524323"/>
            <a:ext cx="685800" cy="152400"/>
          </a:xfrm>
          <a:prstGeom prst="rightArrow">
            <a:avLst/>
          </a:prstGeom>
          <a:solidFill>
            <a:srgbClr val="7030A0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ight Arrow 28"/>
          <p:cNvSpPr/>
          <p:nvPr/>
        </p:nvSpPr>
        <p:spPr>
          <a:xfrm rot="2955207">
            <a:off x="1462645" y="5795920"/>
            <a:ext cx="685800" cy="152400"/>
          </a:xfrm>
          <a:prstGeom prst="rightArrow">
            <a:avLst/>
          </a:prstGeom>
          <a:solidFill>
            <a:srgbClr val="7030A0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ight Arrow 29"/>
          <p:cNvSpPr/>
          <p:nvPr/>
        </p:nvSpPr>
        <p:spPr>
          <a:xfrm rot="7355580">
            <a:off x="6383010" y="4597146"/>
            <a:ext cx="685800" cy="152400"/>
          </a:xfrm>
          <a:prstGeom prst="rightArrow">
            <a:avLst/>
          </a:prstGeom>
          <a:solidFill>
            <a:srgbClr val="7030A0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Bent-Up Arrow 32"/>
          <p:cNvSpPr/>
          <p:nvPr/>
        </p:nvSpPr>
        <p:spPr>
          <a:xfrm>
            <a:off x="3505200" y="4343400"/>
            <a:ext cx="4495800" cy="2209800"/>
          </a:xfrm>
          <a:prstGeom prst="bentUpArrow">
            <a:avLst>
              <a:gd name="adj1" fmla="val 3064"/>
              <a:gd name="adj2" fmla="val 4560"/>
              <a:gd name="adj3" fmla="val 7052"/>
            </a:avLst>
          </a:prstGeom>
          <a:solidFill>
            <a:srgbClr val="7030A0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ight Arrow 33"/>
          <p:cNvSpPr/>
          <p:nvPr/>
        </p:nvSpPr>
        <p:spPr>
          <a:xfrm rot="8442088">
            <a:off x="3263136" y="5777375"/>
            <a:ext cx="484127" cy="130345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ight Arrow 36"/>
          <p:cNvSpPr/>
          <p:nvPr/>
        </p:nvSpPr>
        <p:spPr>
          <a:xfrm>
            <a:off x="2286000" y="5181600"/>
            <a:ext cx="762000" cy="152400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/>
          <p:cNvSpPr txBox="1"/>
          <p:nvPr/>
        </p:nvSpPr>
        <p:spPr>
          <a:xfrm>
            <a:off x="1066800" y="2590800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2060"/>
                </a:solidFill>
              </a:rPr>
              <a:t>Power on</a:t>
            </a:r>
            <a:endParaRPr lang="en-US" dirty="0" smtClean="0">
              <a:solidFill>
                <a:srgbClr val="002060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2971800" y="1600200"/>
            <a:ext cx="1813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2060"/>
                </a:solidFill>
              </a:rPr>
              <a:t>System initiated</a:t>
            </a:r>
            <a:endParaRPr lang="en-US" dirty="0" smtClean="0">
              <a:solidFill>
                <a:srgbClr val="002060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5791200" y="1752600"/>
            <a:ext cx="2082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2060"/>
                </a:solidFill>
              </a:rPr>
              <a:t>System connected</a:t>
            </a:r>
            <a:endParaRPr lang="en-US" dirty="0" smtClean="0">
              <a:solidFill>
                <a:srgbClr val="002060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7848600" y="2667000"/>
            <a:ext cx="104387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2060"/>
                </a:solidFill>
              </a:rPr>
              <a:t>Control </a:t>
            </a:r>
          </a:p>
          <a:p>
            <a:r>
              <a:rPr lang="en-US" dirty="0" smtClean="0">
                <a:solidFill>
                  <a:srgbClr val="002060"/>
                </a:solidFill>
              </a:rPr>
              <a:t>method </a:t>
            </a:r>
          </a:p>
          <a:p>
            <a:r>
              <a:rPr lang="en-US" dirty="0" smtClean="0">
                <a:solidFill>
                  <a:srgbClr val="002060"/>
                </a:solidFill>
              </a:rPr>
              <a:t>selected</a:t>
            </a:r>
            <a:endParaRPr lang="en-US" dirty="0" smtClean="0">
              <a:solidFill>
                <a:srgbClr val="002060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5715000" y="2971800"/>
            <a:ext cx="13773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2060"/>
                </a:solidFill>
              </a:rPr>
              <a:t>Start button</a:t>
            </a:r>
          </a:p>
          <a:p>
            <a:r>
              <a:rPr lang="en-US" dirty="0" smtClean="0">
                <a:solidFill>
                  <a:srgbClr val="002060"/>
                </a:solidFill>
              </a:rPr>
              <a:t> pressed</a:t>
            </a:r>
            <a:endParaRPr lang="en-US" dirty="0" smtClean="0">
              <a:solidFill>
                <a:srgbClr val="002060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819400" y="3048000"/>
            <a:ext cx="14927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2060"/>
                </a:solidFill>
              </a:rPr>
              <a:t>Sensor data </a:t>
            </a:r>
          </a:p>
          <a:p>
            <a:r>
              <a:rPr lang="en-US" dirty="0" smtClean="0">
                <a:solidFill>
                  <a:srgbClr val="002060"/>
                </a:solidFill>
              </a:rPr>
              <a:t> </a:t>
            </a:r>
            <a:r>
              <a:rPr lang="en-US" dirty="0" smtClean="0">
                <a:solidFill>
                  <a:srgbClr val="002060"/>
                </a:solidFill>
              </a:rPr>
              <a:t>  initiated</a:t>
            </a:r>
            <a:endParaRPr lang="en-US" dirty="0" smtClean="0">
              <a:solidFill>
                <a:srgbClr val="002060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533400" y="4191000"/>
            <a:ext cx="14414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2060"/>
                </a:solidFill>
              </a:rPr>
              <a:t>First altitude</a:t>
            </a:r>
          </a:p>
          <a:p>
            <a:r>
              <a:rPr lang="en-US" dirty="0" smtClean="0">
                <a:solidFill>
                  <a:srgbClr val="002060"/>
                </a:solidFill>
              </a:rPr>
              <a:t>is</a:t>
            </a:r>
            <a:r>
              <a:rPr lang="en-US" dirty="0" smtClean="0">
                <a:solidFill>
                  <a:srgbClr val="002060"/>
                </a:solidFill>
              </a:rPr>
              <a:t> chosen</a:t>
            </a:r>
            <a:endParaRPr lang="en-US" dirty="0" smtClean="0">
              <a:solidFill>
                <a:srgbClr val="002060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133600" y="4648200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2060"/>
                </a:solidFill>
              </a:rPr>
              <a:t>Any error</a:t>
            </a:r>
            <a:endParaRPr lang="en-US" dirty="0" smtClean="0">
              <a:solidFill>
                <a:srgbClr val="002060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685800" y="5867400"/>
            <a:ext cx="12618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2060"/>
                </a:solidFill>
              </a:rPr>
              <a:t>Altitude is </a:t>
            </a:r>
          </a:p>
          <a:p>
            <a:r>
              <a:rPr lang="en-US" dirty="0" smtClean="0">
                <a:solidFill>
                  <a:srgbClr val="002060"/>
                </a:solidFill>
              </a:rPr>
              <a:t>set to zero</a:t>
            </a:r>
            <a:endParaRPr lang="en-US" dirty="0" smtClean="0">
              <a:solidFill>
                <a:srgbClr val="002060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4495800" y="6096000"/>
            <a:ext cx="1659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2060"/>
                </a:solidFill>
              </a:rPr>
              <a:t>Motor stopped</a:t>
            </a:r>
            <a:endParaRPr lang="en-US" dirty="0" smtClean="0">
              <a:solidFill>
                <a:srgbClr val="00206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3" grpId="0" animBg="1"/>
      <p:bldP spid="34" grpId="0" animBg="1"/>
      <p:bldP spid="37" grpId="0" animBg="1"/>
      <p:bldP spid="38" grpId="0"/>
      <p:bldP spid="39" grpId="0"/>
      <p:bldP spid="40" grpId="0"/>
      <p:bldP spid="41" grpId="0"/>
      <p:bldP spid="42" grpId="0"/>
      <p:bldP spid="43" grpId="0"/>
      <p:bldP spid="45" grpId="0"/>
      <p:bldP spid="46" grpId="0"/>
      <p:bldP spid="47" grpId="0"/>
      <p:bldP spid="4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0C98071-8A9B-444A-806A-782BE84EBE4B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  <p:pic>
        <p:nvPicPr>
          <p:cNvPr id="8" name="Picture 7" descr="logo_final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001000" y="0"/>
            <a:ext cx="1219200" cy="1219200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3048000" y="304800"/>
            <a:ext cx="5181600" cy="563562"/>
          </a:xfrm>
        </p:spPr>
        <p:txBody>
          <a:bodyPr/>
          <a:lstStyle/>
          <a:p>
            <a:pPr algn="l"/>
            <a:r>
              <a:rPr lang="en-US" sz="3500" dirty="0" smtClean="0"/>
              <a:t>Software study</a:t>
            </a:r>
            <a:endParaRPr lang="en-US" sz="3500" dirty="0"/>
          </a:p>
        </p:txBody>
      </p:sp>
      <p:sp>
        <p:nvSpPr>
          <p:cNvPr id="19" name="Rounded Rectangle 18"/>
          <p:cNvSpPr/>
          <p:nvPr/>
        </p:nvSpPr>
        <p:spPr>
          <a:xfrm>
            <a:off x="0" y="152400"/>
            <a:ext cx="3048000" cy="838200"/>
          </a:xfrm>
          <a:prstGeom prst="roundRect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Hard &amp; Soft</a:t>
            </a:r>
            <a:endParaRPr lang="en-US" sz="4000" dirty="0"/>
          </a:p>
        </p:txBody>
      </p:sp>
      <p:sp>
        <p:nvSpPr>
          <p:cNvPr id="7" name="Content Placeholder 8"/>
          <p:cNvSpPr>
            <a:spLocks noGrp="1"/>
          </p:cNvSpPr>
          <p:nvPr>
            <p:ph idx="1"/>
          </p:nvPr>
        </p:nvSpPr>
        <p:spPr>
          <a:xfrm>
            <a:off x="457200" y="1076325"/>
            <a:ext cx="8229600" cy="5019675"/>
          </a:xfrm>
        </p:spPr>
        <p:txBody>
          <a:bodyPr/>
          <a:lstStyle/>
          <a:p>
            <a:r>
              <a:rPr lang="en-US" dirty="0" smtClean="0"/>
              <a:t> </a:t>
            </a:r>
            <a:r>
              <a:rPr lang="en-US" dirty="0" smtClean="0"/>
              <a:t>PC interface:</a:t>
            </a:r>
          </a:p>
          <a:p>
            <a:endParaRPr lang="en-US" dirty="0" smtClean="0"/>
          </a:p>
          <a:p>
            <a:pPr lvl="2"/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9" name="Picture 8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9600" y="1600200"/>
            <a:ext cx="8077200" cy="4724400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 Definition:</a:t>
            </a:r>
          </a:p>
          <a:p>
            <a:pPr lvl="1"/>
            <a:r>
              <a:rPr lang="en-US" dirty="0" smtClean="0"/>
              <a:t>A Vertical Take-Off and Landing aircraft.</a:t>
            </a:r>
          </a:p>
          <a:p>
            <a:pPr lvl="1"/>
            <a:r>
              <a:rPr lang="en-US" dirty="0" smtClean="0"/>
              <a:t>Has 4 rotors.</a:t>
            </a:r>
          </a:p>
          <a:p>
            <a:pPr lvl="1"/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311EB7ED-2861-4E9B-BD17-47535DBB2E46}" type="slidenum">
              <a:rPr lang="en-US" smtClean="0"/>
              <a:pPr/>
              <a:t>3</a:t>
            </a:fld>
            <a:endParaRPr lang="en-US" dirty="0" smtClean="0"/>
          </a:p>
        </p:txBody>
      </p:sp>
      <p:sp>
        <p:nvSpPr>
          <p:cNvPr id="6" name="Rounded Rectangle 5"/>
          <p:cNvSpPr/>
          <p:nvPr/>
        </p:nvSpPr>
        <p:spPr>
          <a:xfrm>
            <a:off x="0" y="152400"/>
            <a:ext cx="3048000" cy="838200"/>
          </a:xfrm>
          <a:prstGeom prst="roundRect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Introduction</a:t>
            </a:r>
            <a:endParaRPr lang="en-US" sz="4000" dirty="0"/>
          </a:p>
        </p:txBody>
      </p:sp>
      <p:pic>
        <p:nvPicPr>
          <p:cNvPr id="7" name="Picture 6" descr="logo_final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001000" y="0"/>
            <a:ext cx="1219200" cy="1219200"/>
          </a:xfrm>
          <a:prstGeom prst="rect">
            <a:avLst/>
          </a:prstGeom>
        </p:spPr>
      </p:pic>
      <p:pic>
        <p:nvPicPr>
          <p:cNvPr id="8" name="Picture 7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33600" y="2743200"/>
            <a:ext cx="5029200" cy="365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3048000" y="304800"/>
            <a:ext cx="5181600" cy="563562"/>
          </a:xfrm>
        </p:spPr>
        <p:txBody>
          <a:bodyPr/>
          <a:lstStyle/>
          <a:p>
            <a:pPr algn="l"/>
            <a:r>
              <a:rPr lang="en-US" sz="3500" dirty="0" smtClean="0"/>
              <a:t>History</a:t>
            </a:r>
            <a:endParaRPr lang="en-US" sz="35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0C98071-8A9B-444A-806A-782BE84EBE4B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  <p:pic>
        <p:nvPicPr>
          <p:cNvPr id="8" name="Picture 7" descr="logo_final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001000" y="0"/>
            <a:ext cx="1219200" cy="1219200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3048000" y="304800"/>
            <a:ext cx="5181600" cy="563562"/>
          </a:xfrm>
        </p:spPr>
        <p:txBody>
          <a:bodyPr/>
          <a:lstStyle/>
          <a:p>
            <a:pPr algn="l"/>
            <a:r>
              <a:rPr lang="en-US" sz="3500" dirty="0" smtClean="0"/>
              <a:t>Software study</a:t>
            </a:r>
            <a:endParaRPr lang="en-US" sz="3500" dirty="0"/>
          </a:p>
        </p:txBody>
      </p:sp>
      <p:sp>
        <p:nvSpPr>
          <p:cNvPr id="19" name="Rounded Rectangle 18"/>
          <p:cNvSpPr/>
          <p:nvPr/>
        </p:nvSpPr>
        <p:spPr>
          <a:xfrm>
            <a:off x="0" y="152400"/>
            <a:ext cx="3048000" cy="838200"/>
          </a:xfrm>
          <a:prstGeom prst="roundRect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Hard &amp; Soft</a:t>
            </a:r>
            <a:endParaRPr lang="en-US" sz="4000" dirty="0"/>
          </a:p>
        </p:txBody>
      </p:sp>
      <p:sp>
        <p:nvSpPr>
          <p:cNvPr id="7" name="Content Placeholder 8"/>
          <p:cNvSpPr>
            <a:spLocks noGrp="1"/>
          </p:cNvSpPr>
          <p:nvPr>
            <p:ph idx="1"/>
          </p:nvPr>
        </p:nvSpPr>
        <p:spPr>
          <a:xfrm>
            <a:off x="457200" y="1076325"/>
            <a:ext cx="8229600" cy="5019675"/>
          </a:xfrm>
        </p:spPr>
        <p:txBody>
          <a:bodyPr/>
          <a:lstStyle/>
          <a:p>
            <a:r>
              <a:rPr lang="en-US" dirty="0" smtClean="0"/>
              <a:t> </a:t>
            </a:r>
            <a:r>
              <a:rPr lang="en-US" dirty="0" smtClean="0"/>
              <a:t>Android interface:</a:t>
            </a:r>
          </a:p>
          <a:p>
            <a:endParaRPr lang="en-US" dirty="0" smtClean="0"/>
          </a:p>
          <a:p>
            <a:pPr lvl="2"/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0" name="Picture 9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191000" y="1524000"/>
            <a:ext cx="4572000" cy="2362200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11" name="Picture 10"/>
          <p:cNvPicPr/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38200" y="4038600"/>
            <a:ext cx="5257800" cy="2590800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0C98071-8A9B-444A-806A-782BE84EBE4B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  <p:pic>
        <p:nvPicPr>
          <p:cNvPr id="8" name="Picture 7" descr="logo_final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001000" y="0"/>
            <a:ext cx="1219200" cy="1219200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3048000" y="304800"/>
            <a:ext cx="5181600" cy="563562"/>
          </a:xfrm>
        </p:spPr>
        <p:txBody>
          <a:bodyPr/>
          <a:lstStyle/>
          <a:p>
            <a:pPr algn="l"/>
            <a:r>
              <a:rPr lang="en-US" sz="3500" dirty="0" err="1" smtClean="0"/>
              <a:t>Quadrocopter</a:t>
            </a:r>
            <a:r>
              <a:rPr lang="en-US" sz="3500" dirty="0" smtClean="0"/>
              <a:t> Dynamic</a:t>
            </a:r>
            <a:endParaRPr lang="en-US" sz="3500" dirty="0"/>
          </a:p>
        </p:txBody>
      </p:sp>
      <p:sp>
        <p:nvSpPr>
          <p:cNvPr id="19" name="Rounded Rectangle 18"/>
          <p:cNvSpPr/>
          <p:nvPr/>
        </p:nvSpPr>
        <p:spPr>
          <a:xfrm>
            <a:off x="0" y="152400"/>
            <a:ext cx="3048000" cy="838200"/>
          </a:xfrm>
          <a:prstGeom prst="roundRect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Algorithms</a:t>
            </a:r>
            <a:endParaRPr lang="en-US" sz="4000" dirty="0"/>
          </a:p>
        </p:txBody>
      </p:sp>
      <p:sp>
        <p:nvSpPr>
          <p:cNvPr id="7" name="Content Placeholder 8"/>
          <p:cNvSpPr>
            <a:spLocks noGrp="1"/>
          </p:cNvSpPr>
          <p:nvPr>
            <p:ph idx="1"/>
          </p:nvPr>
        </p:nvSpPr>
        <p:spPr>
          <a:xfrm>
            <a:off x="457200" y="1076325"/>
            <a:ext cx="8229600" cy="5019675"/>
          </a:xfrm>
        </p:spPr>
        <p:txBody>
          <a:bodyPr/>
          <a:lstStyle/>
          <a:p>
            <a:r>
              <a:rPr lang="en-US" dirty="0" smtClean="0"/>
              <a:t> </a:t>
            </a:r>
            <a:r>
              <a:rPr lang="en-US" dirty="0" smtClean="0"/>
              <a:t>Inertial Frame, Body frame and Euler Angle:</a:t>
            </a:r>
          </a:p>
          <a:p>
            <a:endParaRPr lang="en-US" dirty="0" smtClean="0"/>
          </a:p>
          <a:p>
            <a:pPr lvl="2"/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44037" name="Picture 5" descr="C:\Users\Phong\Pictures\Euler2.gif"/>
          <p:cNvPicPr>
            <a:picLocks noChangeAspect="1" noChangeArrowheads="1" noCrop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9600" y="2667000"/>
            <a:ext cx="3505200" cy="3314700"/>
          </a:xfrm>
          <a:prstGeom prst="rect">
            <a:avLst/>
          </a:prstGeom>
          <a:noFill/>
        </p:spPr>
      </p:pic>
      <p:pic>
        <p:nvPicPr>
          <p:cNvPr id="44039" name="Picture 7" descr="http://cog.yonsei.ac.kr/quad/img3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365172" y="2743200"/>
            <a:ext cx="3769178" cy="263842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4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40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40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0C98071-8A9B-444A-806A-782BE84EBE4B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  <p:pic>
        <p:nvPicPr>
          <p:cNvPr id="8" name="Picture 7" descr="logo_final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001000" y="0"/>
            <a:ext cx="1219200" cy="1219200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3048000" y="304800"/>
            <a:ext cx="5181600" cy="563562"/>
          </a:xfrm>
        </p:spPr>
        <p:txBody>
          <a:bodyPr/>
          <a:lstStyle/>
          <a:p>
            <a:pPr algn="l"/>
            <a:r>
              <a:rPr lang="en-US" sz="3500" dirty="0" err="1" smtClean="0"/>
              <a:t>Quadrocopter</a:t>
            </a:r>
            <a:r>
              <a:rPr lang="en-US" sz="3500" dirty="0" smtClean="0"/>
              <a:t> Dynamic</a:t>
            </a:r>
            <a:endParaRPr lang="en-US" sz="3500" dirty="0"/>
          </a:p>
        </p:txBody>
      </p:sp>
      <p:sp>
        <p:nvSpPr>
          <p:cNvPr id="19" name="Rounded Rectangle 18"/>
          <p:cNvSpPr/>
          <p:nvPr/>
        </p:nvSpPr>
        <p:spPr>
          <a:xfrm>
            <a:off x="0" y="152400"/>
            <a:ext cx="3048000" cy="838200"/>
          </a:xfrm>
          <a:prstGeom prst="roundRect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Algorithms</a:t>
            </a:r>
            <a:endParaRPr lang="en-US" sz="4000" dirty="0"/>
          </a:p>
        </p:txBody>
      </p:sp>
      <p:sp>
        <p:nvSpPr>
          <p:cNvPr id="7" name="Content Placeholder 8"/>
          <p:cNvSpPr>
            <a:spLocks noGrp="1"/>
          </p:cNvSpPr>
          <p:nvPr>
            <p:ph idx="1"/>
          </p:nvPr>
        </p:nvSpPr>
        <p:spPr>
          <a:xfrm>
            <a:off x="457200" y="1076325"/>
            <a:ext cx="8229600" cy="5019675"/>
          </a:xfrm>
        </p:spPr>
        <p:txBody>
          <a:bodyPr/>
          <a:lstStyle/>
          <a:p>
            <a:r>
              <a:rPr lang="en-US" dirty="0" smtClean="0"/>
              <a:t>Input: </a:t>
            </a:r>
          </a:p>
          <a:p>
            <a:pPr lvl="1"/>
            <a:r>
              <a:rPr lang="en-US" dirty="0" smtClean="0"/>
              <a:t>𝜂</a:t>
            </a:r>
            <a:r>
              <a:rPr lang="en-US" baseline="-25000" dirty="0" smtClean="0"/>
              <a:t>1</a:t>
            </a:r>
            <a:r>
              <a:rPr lang="en-US" dirty="0" smtClean="0"/>
              <a:t> = [</a:t>
            </a:r>
            <a:r>
              <a:rPr lang="en-US" dirty="0" err="1" smtClean="0"/>
              <a:t>x,y,z</a:t>
            </a:r>
            <a:r>
              <a:rPr lang="en-US" dirty="0" smtClean="0"/>
              <a:t>];  </a:t>
            </a:r>
          </a:p>
          <a:p>
            <a:pPr lvl="1"/>
            <a:r>
              <a:rPr lang="en-US" dirty="0" smtClean="0"/>
              <a:t>𝜂</a:t>
            </a:r>
            <a:r>
              <a:rPr lang="en-US" baseline="-25000" dirty="0" smtClean="0"/>
              <a:t>2</a:t>
            </a:r>
            <a:r>
              <a:rPr lang="en-US" dirty="0" smtClean="0"/>
              <a:t> = [𝜃,𝜑,𝜓]; </a:t>
            </a:r>
            <a:endParaRPr lang="en-US" dirty="0" smtClean="0"/>
          </a:p>
          <a:p>
            <a:pPr lvl="1"/>
            <a:r>
              <a:rPr lang="en-US" dirty="0" smtClean="0"/>
              <a:t>x = y = 0. </a:t>
            </a:r>
          </a:p>
          <a:p>
            <a:r>
              <a:rPr lang="en-US" dirty="0" smtClean="0"/>
              <a:t>Output:</a:t>
            </a:r>
          </a:p>
          <a:p>
            <a:pPr lvl="1"/>
            <a:r>
              <a:rPr lang="en-US" dirty="0" smtClean="0"/>
              <a:t>[F</a:t>
            </a:r>
            <a:r>
              <a:rPr lang="en-US" baseline="-25000" dirty="0" smtClean="0"/>
              <a:t>1</a:t>
            </a:r>
            <a:r>
              <a:rPr lang="en-US" dirty="0" smtClean="0"/>
              <a:t>,F</a:t>
            </a:r>
            <a:r>
              <a:rPr lang="en-US" baseline="-25000" dirty="0" smtClean="0"/>
              <a:t>2</a:t>
            </a:r>
            <a:r>
              <a:rPr lang="en-US" dirty="0" smtClean="0"/>
              <a:t>,F</a:t>
            </a:r>
            <a:r>
              <a:rPr lang="en-US" baseline="-25000" dirty="0" smtClean="0"/>
              <a:t>3</a:t>
            </a:r>
            <a:r>
              <a:rPr lang="en-US" dirty="0" smtClean="0"/>
              <a:t>,F</a:t>
            </a:r>
            <a:r>
              <a:rPr lang="en-US" baseline="-25000" dirty="0" smtClean="0"/>
              <a:t>4</a:t>
            </a:r>
            <a:r>
              <a:rPr lang="en-US" dirty="0" smtClean="0"/>
              <a:t>]</a:t>
            </a:r>
          </a:p>
          <a:p>
            <a:pPr lvl="1"/>
            <a:r>
              <a:rPr lang="en-US" dirty="0" smtClean="0"/>
              <a:t>Linear translational movement</a:t>
            </a:r>
          </a:p>
          <a:p>
            <a:pPr lvl="1"/>
            <a:r>
              <a:rPr lang="en-US" dirty="0" smtClean="0"/>
              <a:t>Rotational movement</a:t>
            </a:r>
          </a:p>
          <a:p>
            <a:pPr lvl="1"/>
            <a:endParaRPr lang="en-US" dirty="0" smtClean="0"/>
          </a:p>
          <a:p>
            <a:pPr lvl="2">
              <a:buNone/>
            </a:pPr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8132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4" name="Picture 13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495800" y="990600"/>
            <a:ext cx="4038600" cy="3200400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0C98071-8A9B-444A-806A-782BE84EBE4B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  <p:pic>
        <p:nvPicPr>
          <p:cNvPr id="8" name="Picture 7" descr="logo_final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001000" y="0"/>
            <a:ext cx="1219200" cy="1219200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3048000" y="304800"/>
            <a:ext cx="5181600" cy="563562"/>
          </a:xfrm>
        </p:spPr>
        <p:txBody>
          <a:bodyPr/>
          <a:lstStyle/>
          <a:p>
            <a:pPr algn="l"/>
            <a:r>
              <a:rPr lang="en-US" sz="3500" dirty="0" smtClean="0"/>
              <a:t>PID Control system</a:t>
            </a:r>
            <a:endParaRPr lang="en-US" sz="3500" dirty="0"/>
          </a:p>
        </p:txBody>
      </p:sp>
      <p:sp>
        <p:nvSpPr>
          <p:cNvPr id="19" name="Rounded Rectangle 18"/>
          <p:cNvSpPr/>
          <p:nvPr/>
        </p:nvSpPr>
        <p:spPr>
          <a:xfrm>
            <a:off x="0" y="152400"/>
            <a:ext cx="3048000" cy="838200"/>
          </a:xfrm>
          <a:prstGeom prst="roundRect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Algorithms</a:t>
            </a:r>
            <a:endParaRPr lang="en-US" sz="4000" dirty="0"/>
          </a:p>
        </p:txBody>
      </p:sp>
      <p:sp>
        <p:nvSpPr>
          <p:cNvPr id="7" name="Content Placeholder 8"/>
          <p:cNvSpPr>
            <a:spLocks noGrp="1"/>
          </p:cNvSpPr>
          <p:nvPr>
            <p:ph idx="1"/>
          </p:nvPr>
        </p:nvSpPr>
        <p:spPr>
          <a:xfrm>
            <a:off x="457200" y="1076325"/>
            <a:ext cx="8229600" cy="5019675"/>
          </a:xfrm>
        </p:spPr>
        <p:txBody>
          <a:bodyPr/>
          <a:lstStyle/>
          <a:p>
            <a:r>
              <a:rPr lang="en-US" dirty="0" smtClean="0"/>
              <a:t>Open-loop feedback controller: </a:t>
            </a:r>
          </a:p>
          <a:p>
            <a:pPr lvl="1"/>
            <a:endParaRPr lang="en-US" dirty="0" smtClean="0"/>
          </a:p>
          <a:p>
            <a:pPr lvl="2">
              <a:buNone/>
            </a:pPr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8132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0" name="Picture 9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000" y="1905000"/>
            <a:ext cx="7848600" cy="4114800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11" name="Picture 10"/>
          <p:cNvPicPr/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62000" y="1905000"/>
            <a:ext cx="7848600" cy="4114800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49160" name="Picture 8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114800" y="2514600"/>
            <a:ext cx="3657600" cy="6044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49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0C98071-8A9B-444A-806A-782BE84EBE4B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  <p:pic>
        <p:nvPicPr>
          <p:cNvPr id="8" name="Picture 7" descr="logo_final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001000" y="0"/>
            <a:ext cx="1219200" cy="1219200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3048000" y="304800"/>
            <a:ext cx="5181600" cy="563562"/>
          </a:xfrm>
        </p:spPr>
        <p:txBody>
          <a:bodyPr/>
          <a:lstStyle/>
          <a:p>
            <a:pPr algn="l"/>
            <a:r>
              <a:rPr lang="en-US" sz="3500" dirty="0" smtClean="0"/>
              <a:t>Signal Processing</a:t>
            </a:r>
            <a:endParaRPr lang="en-US" sz="3500" dirty="0"/>
          </a:p>
        </p:txBody>
      </p:sp>
      <p:sp>
        <p:nvSpPr>
          <p:cNvPr id="19" name="Rounded Rectangle 18"/>
          <p:cNvSpPr/>
          <p:nvPr/>
        </p:nvSpPr>
        <p:spPr>
          <a:xfrm>
            <a:off x="0" y="152400"/>
            <a:ext cx="3048000" cy="838200"/>
          </a:xfrm>
          <a:prstGeom prst="roundRect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Algorithms</a:t>
            </a:r>
            <a:endParaRPr lang="en-US" sz="4000" dirty="0"/>
          </a:p>
        </p:txBody>
      </p:sp>
      <p:sp>
        <p:nvSpPr>
          <p:cNvPr id="7" name="Content Placeholder 8"/>
          <p:cNvSpPr>
            <a:spLocks noGrp="1"/>
          </p:cNvSpPr>
          <p:nvPr>
            <p:ph idx="1"/>
          </p:nvPr>
        </p:nvSpPr>
        <p:spPr>
          <a:xfrm>
            <a:off x="457200" y="1076325"/>
            <a:ext cx="8229600" cy="5019675"/>
          </a:xfrm>
        </p:spPr>
        <p:txBody>
          <a:bodyPr/>
          <a:lstStyle/>
          <a:p>
            <a:r>
              <a:rPr lang="en-US" dirty="0" smtClean="0"/>
              <a:t>Euler angles calculation:</a:t>
            </a:r>
          </a:p>
          <a:p>
            <a:pPr lvl="1"/>
            <a:r>
              <a:rPr lang="en-US" dirty="0" smtClean="0"/>
              <a:t>Gyroscope: Integration of angular velocity over time.</a:t>
            </a:r>
          </a:p>
          <a:p>
            <a:pPr lvl="1"/>
            <a:endParaRPr lang="en-US" dirty="0" smtClean="0"/>
          </a:p>
          <a:p>
            <a:pPr lvl="2">
              <a:buNone/>
            </a:pPr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Accelerometer: Multiplication with a (</a:t>
            </a:r>
            <a:r>
              <a:rPr lang="en-US" dirty="0" err="1" smtClean="0"/>
              <a:t>x,y,z</a:t>
            </a:r>
            <a:r>
              <a:rPr lang="en-US" dirty="0" smtClean="0"/>
              <a:t>) Direction Cosine Transformation Matrix.</a:t>
            </a:r>
            <a:endParaRPr lang="en-US" dirty="0"/>
          </a:p>
        </p:txBody>
      </p:sp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8132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50180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95400" y="2577465"/>
            <a:ext cx="1238250" cy="14611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0182" name="Picture 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33400" y="1219200"/>
            <a:ext cx="7924800" cy="49846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0183" name="Picture 7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143000" y="5105400"/>
            <a:ext cx="5943600" cy="11719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0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50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6" dur="500"/>
                                        <p:tgtEl>
                                          <p:spTgt spid="501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/>
                                        <p:tgtEl>
                                          <p:spTgt spid="501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501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50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0C98071-8A9B-444A-806A-782BE84EBE4B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  <p:pic>
        <p:nvPicPr>
          <p:cNvPr id="8" name="Picture 7" descr="logo_final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001000" y="0"/>
            <a:ext cx="1219200" cy="1219200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3048000" y="304800"/>
            <a:ext cx="5181600" cy="563562"/>
          </a:xfrm>
        </p:spPr>
        <p:txBody>
          <a:bodyPr/>
          <a:lstStyle/>
          <a:p>
            <a:pPr algn="l"/>
            <a:r>
              <a:rPr lang="en-US" sz="3500" dirty="0" smtClean="0"/>
              <a:t>Signal Processing</a:t>
            </a:r>
            <a:endParaRPr lang="en-US" sz="3500" dirty="0"/>
          </a:p>
        </p:txBody>
      </p:sp>
      <p:sp>
        <p:nvSpPr>
          <p:cNvPr id="19" name="Rounded Rectangle 18"/>
          <p:cNvSpPr/>
          <p:nvPr/>
        </p:nvSpPr>
        <p:spPr>
          <a:xfrm>
            <a:off x="0" y="152400"/>
            <a:ext cx="3048000" cy="838200"/>
          </a:xfrm>
          <a:prstGeom prst="roundRect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Algorithms</a:t>
            </a:r>
            <a:endParaRPr lang="en-US" sz="4000" dirty="0"/>
          </a:p>
        </p:txBody>
      </p:sp>
      <p:sp>
        <p:nvSpPr>
          <p:cNvPr id="7" name="Content Placeholder 8"/>
          <p:cNvSpPr>
            <a:spLocks noGrp="1"/>
          </p:cNvSpPr>
          <p:nvPr>
            <p:ph idx="1"/>
          </p:nvPr>
        </p:nvSpPr>
        <p:spPr>
          <a:xfrm>
            <a:off x="457200" y="1076325"/>
            <a:ext cx="8229600" cy="5019675"/>
          </a:xfrm>
        </p:spPr>
        <p:txBody>
          <a:bodyPr/>
          <a:lstStyle/>
          <a:p>
            <a:r>
              <a:rPr lang="en-US" dirty="0" smtClean="0"/>
              <a:t>Theta angle by Accelerometer and Gyroscope:</a:t>
            </a:r>
          </a:p>
          <a:p>
            <a:pPr lvl="1"/>
            <a:endParaRPr lang="en-US" dirty="0"/>
          </a:p>
        </p:txBody>
      </p:sp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8132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2" name="Picture 11" descr="D:\Study\Do an FPT\FUFO\Document\04.Design\FUFO_FUFO\Filter\Figure\Pitch_noFilter.jpg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000" y="2209800"/>
            <a:ext cx="7772400" cy="4191000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13" name="TextBox 12"/>
          <p:cNvSpPr txBox="1"/>
          <p:nvPr/>
        </p:nvSpPr>
        <p:spPr>
          <a:xfrm>
            <a:off x="3352800" y="6488668"/>
            <a:ext cx="1975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BEFORE FILTER</a:t>
            </a:r>
            <a:endParaRPr lang="en-US" dirty="0" smtClean="0">
              <a:solidFill>
                <a:srgbClr val="C00000"/>
              </a:solidFill>
            </a:endParaRPr>
          </a:p>
        </p:txBody>
      </p:sp>
      <p:pic>
        <p:nvPicPr>
          <p:cNvPr id="14" name="Picture 13" descr="D:\Study\Do an FPT\FUFO\Document\04.Design\FUFO_FUFO\Filter\Figure\Pitch_LowHighFilter.jpg"/>
          <p:cNvPicPr/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62000" y="2209800"/>
            <a:ext cx="7772400" cy="4191000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15" name="TextBox 14"/>
          <p:cNvSpPr txBox="1"/>
          <p:nvPr/>
        </p:nvSpPr>
        <p:spPr>
          <a:xfrm>
            <a:off x="2133600" y="6488668"/>
            <a:ext cx="4963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AFTER HIGH-PASS </a:t>
            </a:r>
            <a:r>
              <a:rPr lang="en-US" dirty="0" smtClean="0">
                <a:solidFill>
                  <a:srgbClr val="C00000"/>
                </a:solidFill>
              </a:rPr>
              <a:t>AND LOW-PASS </a:t>
            </a:r>
            <a:r>
              <a:rPr lang="en-US" dirty="0" smtClean="0">
                <a:solidFill>
                  <a:srgbClr val="C00000"/>
                </a:solidFill>
              </a:rPr>
              <a:t>FILTER</a:t>
            </a:r>
            <a:endParaRPr lang="en-US" dirty="0" smtClean="0">
              <a:solidFill>
                <a:srgbClr val="C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  <p:bldP spid="1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0C98071-8A9B-444A-806A-782BE84EBE4B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  <p:pic>
        <p:nvPicPr>
          <p:cNvPr id="8" name="Picture 7" descr="logo_final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001000" y="0"/>
            <a:ext cx="1219200" cy="1219200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3048000" y="304800"/>
            <a:ext cx="5181600" cy="563562"/>
          </a:xfrm>
        </p:spPr>
        <p:txBody>
          <a:bodyPr/>
          <a:lstStyle/>
          <a:p>
            <a:pPr algn="l"/>
            <a:r>
              <a:rPr lang="en-US" sz="3500" dirty="0" smtClean="0"/>
              <a:t>Signal Processing</a:t>
            </a:r>
            <a:endParaRPr lang="en-US" sz="3500" dirty="0"/>
          </a:p>
        </p:txBody>
      </p:sp>
      <p:sp>
        <p:nvSpPr>
          <p:cNvPr id="19" name="Rounded Rectangle 18"/>
          <p:cNvSpPr/>
          <p:nvPr/>
        </p:nvSpPr>
        <p:spPr>
          <a:xfrm>
            <a:off x="0" y="152400"/>
            <a:ext cx="3048000" cy="838200"/>
          </a:xfrm>
          <a:prstGeom prst="roundRect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Algorithms</a:t>
            </a:r>
            <a:endParaRPr lang="en-US" sz="4000" dirty="0"/>
          </a:p>
        </p:txBody>
      </p:sp>
      <p:sp>
        <p:nvSpPr>
          <p:cNvPr id="7" name="Content Placeholder 8"/>
          <p:cNvSpPr>
            <a:spLocks noGrp="1"/>
          </p:cNvSpPr>
          <p:nvPr>
            <p:ph idx="1"/>
          </p:nvPr>
        </p:nvSpPr>
        <p:spPr>
          <a:xfrm>
            <a:off x="457200" y="1076325"/>
            <a:ext cx="8229600" cy="5019675"/>
          </a:xfrm>
        </p:spPr>
        <p:txBody>
          <a:bodyPr/>
          <a:lstStyle/>
          <a:p>
            <a:r>
              <a:rPr lang="en-US" dirty="0" smtClean="0"/>
              <a:t>Theta angle by Accelerometer and Gyroscope:</a:t>
            </a:r>
          </a:p>
          <a:p>
            <a:pPr lvl="1"/>
            <a:endParaRPr lang="en-US" dirty="0"/>
          </a:p>
        </p:txBody>
      </p:sp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8132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2590800" y="6488668"/>
            <a:ext cx="39251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AFTER COMPLEMENTARY FILTER</a:t>
            </a:r>
            <a:endParaRPr lang="en-US" dirty="0" smtClean="0">
              <a:solidFill>
                <a:srgbClr val="C00000"/>
              </a:solidFill>
            </a:endParaRPr>
          </a:p>
        </p:txBody>
      </p:sp>
      <p:pic>
        <p:nvPicPr>
          <p:cNvPr id="17" name="Picture 16" descr="D:\Study\Do an FPT\FUFO\Document\04.Design\FUFO_FUFO\Filter\Figure\Pitch_Complementary.jpg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000" y="2209800"/>
            <a:ext cx="7772400" cy="4191000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0C98071-8A9B-444A-806A-782BE84EBE4B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  <p:pic>
        <p:nvPicPr>
          <p:cNvPr id="8" name="Picture 7" descr="logo_final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001000" y="0"/>
            <a:ext cx="1219200" cy="1219200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3048000" y="304800"/>
            <a:ext cx="5181600" cy="563562"/>
          </a:xfrm>
        </p:spPr>
        <p:txBody>
          <a:bodyPr/>
          <a:lstStyle/>
          <a:p>
            <a:pPr algn="l"/>
            <a:r>
              <a:rPr lang="en-US" sz="3500" dirty="0" smtClean="0"/>
              <a:t>Experiments</a:t>
            </a:r>
            <a:endParaRPr lang="en-US" sz="3500" dirty="0"/>
          </a:p>
        </p:txBody>
      </p:sp>
      <p:sp>
        <p:nvSpPr>
          <p:cNvPr id="19" name="Rounded Rectangle 18"/>
          <p:cNvSpPr/>
          <p:nvPr/>
        </p:nvSpPr>
        <p:spPr>
          <a:xfrm>
            <a:off x="0" y="152400"/>
            <a:ext cx="3048000" cy="838200"/>
          </a:xfrm>
          <a:prstGeom prst="roundRect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Experiment</a:t>
            </a:r>
            <a:endParaRPr lang="en-US" sz="4000" dirty="0"/>
          </a:p>
        </p:txBody>
      </p:sp>
      <p:sp>
        <p:nvSpPr>
          <p:cNvPr id="7" name="Content Placeholder 8"/>
          <p:cNvSpPr>
            <a:spLocks noGrp="1"/>
          </p:cNvSpPr>
          <p:nvPr>
            <p:ph idx="1"/>
          </p:nvPr>
        </p:nvSpPr>
        <p:spPr>
          <a:xfrm>
            <a:off x="457200" y="1076325"/>
            <a:ext cx="8229600" cy="5019675"/>
          </a:xfrm>
        </p:spPr>
        <p:txBody>
          <a:bodyPr/>
          <a:lstStyle/>
          <a:p>
            <a:r>
              <a:rPr lang="en-US" dirty="0" smtClean="0"/>
              <a:t>&lt;Show video&gt;</a:t>
            </a:r>
          </a:p>
          <a:p>
            <a:pPr lvl="1"/>
            <a:endParaRPr lang="en-US" dirty="0"/>
          </a:p>
        </p:txBody>
      </p:sp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8132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1295400" y="3733800"/>
            <a:ext cx="6400800" cy="685800"/>
          </a:xfrm>
        </p:spPr>
        <p:txBody>
          <a:bodyPr/>
          <a:lstStyle/>
          <a:p>
            <a:pPr eaLnBrk="1" hangingPunct="1"/>
            <a:r>
              <a:rPr lang="en-US" dirty="0" smtClean="0"/>
              <a:t>www.themegallery.com</a:t>
            </a:r>
          </a:p>
        </p:txBody>
      </p:sp>
      <p:sp>
        <p:nvSpPr>
          <p:cNvPr id="18435" name="WordArt 3"/>
          <p:cNvSpPr>
            <a:spLocks noChangeArrowheads="1" noChangeShapeType="1" noTextEdit="1"/>
          </p:cNvSpPr>
          <p:nvPr/>
        </p:nvSpPr>
        <p:spPr bwMode="gray">
          <a:xfrm>
            <a:off x="2362200" y="4343400"/>
            <a:ext cx="4724400" cy="609600"/>
          </a:xfrm>
          <a:prstGeom prst="rect">
            <a:avLst/>
          </a:prstGeom>
        </p:spPr>
        <p:txBody>
          <a:bodyPr wrap="none" fromWordArt="1">
            <a:prstTxWarp prst="textDeflate">
              <a:avLst>
                <a:gd name="adj" fmla="val 0"/>
              </a:avLst>
            </a:prstTxWarp>
          </a:bodyPr>
          <a:lstStyle/>
          <a:p>
            <a:pPr algn="ctr"/>
            <a:r>
              <a:rPr lang="en-US" sz="5400" b="1" kern="10" dirty="0">
                <a:ln w="28575">
                  <a:solidFill>
                    <a:schemeClr val="bg1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chemeClr val="tx1"/>
                    </a:gs>
                    <a:gs pos="100000">
                      <a:schemeClr val="accent2"/>
                    </a:gs>
                  </a:gsLst>
                  <a:lin ang="5400000" scaled="1"/>
                </a:gradFill>
                <a:effectLst>
                  <a:outerShdw dist="107763" dir="2700000" algn="ctr" rotWithShape="0">
                    <a:srgbClr val="000000">
                      <a:alpha val="50000"/>
                    </a:srgbClr>
                  </a:outerShdw>
                </a:effectLst>
                <a:latin typeface="Verdana"/>
                <a:ea typeface="Verdana"/>
                <a:cs typeface="Verdana"/>
              </a:rPr>
              <a:t>Thank You !</a:t>
            </a:r>
          </a:p>
        </p:txBody>
      </p:sp>
      <p:sp>
        <p:nvSpPr>
          <p:cNvPr id="18436" name="Rectangle 4"/>
          <p:cNvSpPr>
            <a:spLocks noChangeArrowheads="1"/>
          </p:cNvSpPr>
          <p:nvPr/>
        </p:nvSpPr>
        <p:spPr bwMode="white">
          <a:xfrm>
            <a:off x="1524000" y="5181600"/>
            <a:ext cx="70866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Font typeface="Wingdings" pitchFamily="2" charset="2"/>
              <a:buNone/>
            </a:pPr>
            <a:r>
              <a:rPr lang="en-US" sz="2000" dirty="0">
                <a:solidFill>
                  <a:schemeClr val="bg1"/>
                </a:solidFill>
              </a:rPr>
              <a:t>Confidential document</a:t>
            </a:r>
          </a:p>
        </p:txBody>
      </p:sp>
      <p:sp>
        <p:nvSpPr>
          <p:cNvPr id="18437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17E21074-7173-492D-B562-8E2E44D4A26C}" type="slidenum">
              <a:rPr lang="en-US" smtClean="0"/>
              <a:pPr/>
              <a:t>38</a:t>
            </a:fld>
            <a:endParaRPr lang="en-US" dirty="0" smtClean="0"/>
          </a:p>
        </p:txBody>
      </p:sp>
      <p:pic>
        <p:nvPicPr>
          <p:cNvPr id="6" name="Picture 5" descr="logo_final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038600" y="5638800"/>
            <a:ext cx="1447800" cy="1447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 The first </a:t>
            </a:r>
            <a:r>
              <a:rPr lang="en-US" dirty="0" err="1" smtClean="0"/>
              <a:t>Quadrocopter</a:t>
            </a:r>
            <a:r>
              <a:rPr lang="en-US" dirty="0" smtClean="0"/>
              <a:t> was developed in 1920. </a:t>
            </a:r>
          </a:p>
          <a:p>
            <a:r>
              <a:rPr lang="en-US" dirty="0" smtClean="0"/>
              <a:t>No commercialized </a:t>
            </a:r>
            <a:r>
              <a:rPr lang="en-US" dirty="0" err="1" smtClean="0"/>
              <a:t>Quadrocopter</a:t>
            </a:r>
            <a:r>
              <a:rPr lang="en-US" dirty="0" smtClean="0"/>
              <a:t> because: Limitation of technology and science at that time.</a:t>
            </a:r>
          </a:p>
          <a:p>
            <a:pPr lvl="1"/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311EB7ED-2861-4E9B-BD17-47535DBB2E46}" type="slidenum">
              <a:rPr lang="en-US" smtClean="0"/>
              <a:pPr/>
              <a:t>4</a:t>
            </a:fld>
            <a:endParaRPr lang="en-US" dirty="0" smtClean="0"/>
          </a:p>
        </p:txBody>
      </p:sp>
      <p:sp>
        <p:nvSpPr>
          <p:cNvPr id="6" name="Rounded Rectangle 5"/>
          <p:cNvSpPr/>
          <p:nvPr/>
        </p:nvSpPr>
        <p:spPr>
          <a:xfrm>
            <a:off x="0" y="152400"/>
            <a:ext cx="3048000" cy="838200"/>
          </a:xfrm>
          <a:prstGeom prst="roundRect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Introduction</a:t>
            </a:r>
            <a:endParaRPr lang="en-US" sz="4000" dirty="0"/>
          </a:p>
        </p:txBody>
      </p:sp>
      <p:pic>
        <p:nvPicPr>
          <p:cNvPr id="7" name="Picture 6" descr="logo_final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001000" y="0"/>
            <a:ext cx="1219200" cy="1219200"/>
          </a:xfrm>
          <a:prstGeom prst="rect">
            <a:avLst/>
          </a:prstGeom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76400" y="3810000"/>
            <a:ext cx="5638800" cy="2305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3048000" y="304800"/>
            <a:ext cx="5181600" cy="563562"/>
          </a:xfrm>
        </p:spPr>
        <p:txBody>
          <a:bodyPr/>
          <a:lstStyle/>
          <a:p>
            <a:pPr algn="l"/>
            <a:r>
              <a:rPr lang="en-US" sz="3500" dirty="0" smtClean="0"/>
              <a:t>History</a:t>
            </a:r>
            <a:endParaRPr lang="en-US" sz="35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498B75C5-E081-4EFD-B3D5-BEA8AC4A8D4D}" type="slidenum">
              <a:rPr lang="en-US" smtClean="0"/>
              <a:pPr/>
              <a:t>5</a:t>
            </a:fld>
            <a:endParaRPr lang="en-US" dirty="0" smtClean="0"/>
          </a:p>
        </p:txBody>
      </p:sp>
      <p:pic>
        <p:nvPicPr>
          <p:cNvPr id="8" name="Picture 7" descr="logo_final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001000" y="0"/>
            <a:ext cx="1219200" cy="1219200"/>
          </a:xfrm>
          <a:prstGeom prst="rect">
            <a:avLst/>
          </a:prstGeom>
        </p:spPr>
      </p:pic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457200" y="1076325"/>
            <a:ext cx="8229600" cy="5019675"/>
          </a:xfrm>
        </p:spPr>
        <p:txBody>
          <a:bodyPr/>
          <a:lstStyle/>
          <a:p>
            <a:r>
              <a:rPr lang="en-US" dirty="0" smtClean="0"/>
              <a:t>8 years before 2012, many institutes and companies began to research on this platform as a small UAV.</a:t>
            </a:r>
          </a:p>
          <a:p>
            <a:endParaRPr lang="en-US" dirty="0"/>
          </a:p>
        </p:txBody>
      </p:sp>
      <p:pic>
        <p:nvPicPr>
          <p:cNvPr id="28674" name="Picture 2" descr="http://thegeekshow.co.uk/wp-content/uploads/2012/02/university-of-pennsylvania-nanobot-quadrocopter-formation-flying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14400" y="3124200"/>
            <a:ext cx="2714625" cy="1524001"/>
          </a:xfrm>
          <a:prstGeom prst="rect">
            <a:avLst/>
          </a:prstGeom>
          <a:noFill/>
        </p:spPr>
      </p:pic>
      <p:pic>
        <p:nvPicPr>
          <p:cNvPr id="28676" name="Picture 4" descr="http://1.bp.blogspot.com/-KWDzhuF3yY0/Tz_7rjRe1RI/AAAAAAAAEUY/MJfPt4UZnGM/s1600/o-aeryon-scout-quadrocopter-transforms-into-spycopter-using-videozoom10x-video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886200" y="2895600"/>
            <a:ext cx="4876800" cy="3256202"/>
          </a:xfrm>
          <a:prstGeom prst="rect">
            <a:avLst/>
          </a:prstGeom>
          <a:noFill/>
        </p:spPr>
      </p:pic>
      <p:sp>
        <p:nvSpPr>
          <p:cNvPr id="11" name="Rounded Rectangle 10"/>
          <p:cNvSpPr/>
          <p:nvPr/>
        </p:nvSpPr>
        <p:spPr>
          <a:xfrm>
            <a:off x="0" y="152400"/>
            <a:ext cx="3048000" cy="838200"/>
          </a:xfrm>
          <a:prstGeom prst="roundRect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Introduction</a:t>
            </a:r>
            <a:endParaRPr lang="en-US" sz="4000" dirty="0"/>
          </a:p>
        </p:txBody>
      </p:sp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3048000" y="304800"/>
            <a:ext cx="5181600" cy="563562"/>
          </a:xfrm>
        </p:spPr>
        <p:txBody>
          <a:bodyPr/>
          <a:lstStyle/>
          <a:p>
            <a:pPr algn="l"/>
            <a:r>
              <a:rPr lang="en-US" sz="3500" dirty="0" smtClean="0"/>
              <a:t>History</a:t>
            </a:r>
            <a:endParaRPr lang="en-US" sz="35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498B75C5-E081-4EFD-B3D5-BEA8AC4A8D4D}" type="slidenum">
              <a:rPr lang="en-US" smtClean="0"/>
              <a:pPr/>
              <a:t>6</a:t>
            </a:fld>
            <a:endParaRPr lang="en-US" dirty="0" smtClean="0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3048000" y="304800"/>
            <a:ext cx="5181600" cy="563562"/>
          </a:xfrm>
        </p:spPr>
        <p:txBody>
          <a:bodyPr/>
          <a:lstStyle/>
          <a:p>
            <a:pPr algn="l"/>
            <a:r>
              <a:rPr lang="en-US" sz="3500" dirty="0" smtClean="0"/>
              <a:t>Commercialized product</a:t>
            </a:r>
            <a:endParaRPr lang="en-US" sz="3500" dirty="0"/>
          </a:p>
        </p:txBody>
      </p:sp>
      <p:pic>
        <p:nvPicPr>
          <p:cNvPr id="8" name="Picture 7" descr="logo_final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001000" y="0"/>
            <a:ext cx="1219200" cy="1219200"/>
          </a:xfrm>
          <a:prstGeom prst="rect">
            <a:avLst/>
          </a:prstGeom>
        </p:spPr>
      </p:pic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457200" y="1076325"/>
            <a:ext cx="8229600" cy="5019675"/>
          </a:xfrm>
        </p:spPr>
        <p:txBody>
          <a:bodyPr/>
          <a:lstStyle/>
          <a:p>
            <a:r>
              <a:rPr lang="en-US" b="1" dirty="0" err="1" smtClean="0"/>
              <a:t>Airbot</a:t>
            </a:r>
            <a:r>
              <a:rPr lang="en-US" b="1" dirty="0" smtClean="0"/>
              <a:t> X600-BKPP (€ 34,500)</a:t>
            </a:r>
            <a:endParaRPr lang="en-US" dirty="0" smtClean="0"/>
          </a:p>
          <a:p>
            <a:pPr lvl="1"/>
            <a:r>
              <a:rPr lang="en-US" dirty="0" smtClean="0"/>
              <a:t>Radio control unit (2.4 GHz)</a:t>
            </a:r>
          </a:p>
          <a:p>
            <a:pPr lvl="1"/>
            <a:r>
              <a:rPr lang="en-US" dirty="0" smtClean="0"/>
              <a:t>Live video stream</a:t>
            </a:r>
          </a:p>
          <a:p>
            <a:pPr lvl="1"/>
            <a:r>
              <a:rPr lang="en-US" dirty="0" smtClean="0"/>
              <a:t>GPS waypoint navigation</a:t>
            </a:r>
          </a:p>
          <a:p>
            <a:pPr lvl="1"/>
            <a:endParaRPr lang="en-US" dirty="0" smtClean="0"/>
          </a:p>
          <a:p>
            <a:r>
              <a:rPr lang="en-US" b="1" dirty="0" err="1" smtClean="0"/>
              <a:t>CyberQuad</a:t>
            </a:r>
            <a:r>
              <a:rPr lang="en-US" b="1" dirty="0" smtClean="0"/>
              <a:t> Maxi ($ 36,000)</a:t>
            </a:r>
            <a:endParaRPr lang="en-US" sz="2800" dirty="0" smtClean="0"/>
          </a:p>
          <a:p>
            <a:pPr lvl="1"/>
            <a:r>
              <a:rPr lang="en-US" dirty="0" smtClean="0"/>
              <a:t>Radio control unit </a:t>
            </a:r>
            <a:endParaRPr lang="en-US" sz="2400" dirty="0" smtClean="0"/>
          </a:p>
          <a:p>
            <a:pPr lvl="1"/>
            <a:r>
              <a:rPr lang="en-US" dirty="0" smtClean="0"/>
              <a:t>GPS waypoint navigation</a:t>
            </a:r>
            <a:endParaRPr lang="en-US" sz="2400" dirty="0" smtClean="0"/>
          </a:p>
          <a:p>
            <a:pPr lvl="1"/>
            <a:r>
              <a:rPr lang="en-US" dirty="0" smtClean="0"/>
              <a:t>Live video stream</a:t>
            </a:r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0" y="152400"/>
            <a:ext cx="3048000" cy="838200"/>
          </a:xfrm>
          <a:prstGeom prst="roundRect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Introduction</a:t>
            </a:r>
            <a:endParaRPr lang="en-US" sz="4000" dirty="0"/>
          </a:p>
        </p:txBody>
      </p:sp>
      <p:pic>
        <p:nvPicPr>
          <p:cNvPr id="11" name="Picture 10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943600" y="1676400"/>
            <a:ext cx="2708316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il_fi" descr="http://www.eurolinksystems.com/images/cyberGray_small.png"/>
          <p:cNvPicPr/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334000" y="4267200"/>
            <a:ext cx="3104160" cy="1905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Donut 14"/>
          <p:cNvSpPr/>
          <p:nvPr/>
        </p:nvSpPr>
        <p:spPr>
          <a:xfrm>
            <a:off x="4343400" y="990600"/>
            <a:ext cx="2286000" cy="838200"/>
          </a:xfrm>
          <a:prstGeom prst="donut">
            <a:avLst>
              <a:gd name="adj" fmla="val 3964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6" name="Donut 15"/>
          <p:cNvSpPr/>
          <p:nvPr/>
        </p:nvSpPr>
        <p:spPr>
          <a:xfrm>
            <a:off x="4114800" y="3581400"/>
            <a:ext cx="2286000" cy="838200"/>
          </a:xfrm>
          <a:prstGeom prst="donut">
            <a:avLst>
              <a:gd name="adj" fmla="val 3964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0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3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6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4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0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3" dur="5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41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44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498B75C5-E081-4EFD-B3D5-BEA8AC4A8D4D}" type="slidenum">
              <a:rPr lang="en-US" smtClean="0"/>
              <a:pPr/>
              <a:t>7</a:t>
            </a:fld>
            <a:endParaRPr lang="en-US" dirty="0" smtClean="0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3048000" y="304800"/>
            <a:ext cx="5181600" cy="563562"/>
          </a:xfrm>
        </p:spPr>
        <p:txBody>
          <a:bodyPr/>
          <a:lstStyle/>
          <a:p>
            <a:pPr algn="l"/>
            <a:r>
              <a:rPr lang="en-US" sz="3500" dirty="0" smtClean="0"/>
              <a:t>Idea</a:t>
            </a:r>
            <a:endParaRPr lang="en-US" sz="3500" dirty="0"/>
          </a:p>
        </p:txBody>
      </p:sp>
      <p:pic>
        <p:nvPicPr>
          <p:cNvPr id="8" name="Picture 7" descr="logo_final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001000" y="0"/>
            <a:ext cx="1219200" cy="1219200"/>
          </a:xfrm>
          <a:prstGeom prst="rect">
            <a:avLst/>
          </a:prstGeom>
        </p:spPr>
      </p:pic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457200" y="1076325"/>
            <a:ext cx="8229600" cy="5019675"/>
          </a:xfrm>
        </p:spPr>
        <p:txBody>
          <a:bodyPr/>
          <a:lstStyle/>
          <a:p>
            <a:pPr lvl="1"/>
            <a:r>
              <a:rPr lang="en-US" dirty="0" smtClean="0"/>
              <a:t>Develop a </a:t>
            </a:r>
            <a:r>
              <a:rPr lang="en-US" dirty="0" err="1" smtClean="0"/>
              <a:t>Quadrocopter</a:t>
            </a:r>
            <a:r>
              <a:rPr lang="en-US" dirty="0" smtClean="0"/>
              <a:t> for observation purpose. </a:t>
            </a:r>
          </a:p>
          <a:p>
            <a:pPr lvl="1"/>
            <a:endParaRPr lang="en-US" dirty="0" smtClean="0"/>
          </a:p>
        </p:txBody>
      </p:sp>
      <p:sp>
        <p:nvSpPr>
          <p:cNvPr id="10" name="Rounded Rectangle 9"/>
          <p:cNvSpPr/>
          <p:nvPr/>
        </p:nvSpPr>
        <p:spPr>
          <a:xfrm>
            <a:off x="0" y="152400"/>
            <a:ext cx="3048000" cy="838200"/>
          </a:xfrm>
          <a:prstGeom prst="roundRect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Introduction</a:t>
            </a:r>
            <a:endParaRPr lang="en-US" sz="4000" dirty="0"/>
          </a:p>
        </p:txBody>
      </p:sp>
      <p:pic>
        <p:nvPicPr>
          <p:cNvPr id="17" name="Picture 16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3400" y="2209800"/>
            <a:ext cx="8229600" cy="3733800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/>
          <p:cNvGraphicFramePr>
            <a:graphicFrameLocks noGrp="1"/>
          </p:cNvGraphicFramePr>
          <p:nvPr>
            <p:ph idx="1"/>
          </p:nvPr>
        </p:nvGraphicFramePr>
        <p:xfrm>
          <a:off x="457200" y="1630680"/>
          <a:ext cx="8229600" cy="2026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7400"/>
                <a:gridCol w="1752600"/>
                <a:gridCol w="1676400"/>
                <a:gridCol w="2743200"/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Quadrocopter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Helicopter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Fixed-Wing aircraft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Aerodynamics mechanical</a:t>
                      </a:r>
                      <a:r>
                        <a:rPr lang="en-US" baseline="0" dirty="0" smtClean="0"/>
                        <a:t> design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00B050"/>
                          </a:solidFill>
                        </a:rPr>
                        <a:t>No</a:t>
                      </a:r>
                      <a:endParaRPr lang="en-US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Yes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Yes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Control</a:t>
                      </a:r>
                      <a:r>
                        <a:rPr lang="en-US" baseline="0" dirty="0" smtClean="0"/>
                        <a:t> method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FFC000"/>
                          </a:solidFill>
                        </a:rPr>
                        <a:t>Medium</a:t>
                      </a:r>
                      <a:endParaRPr lang="en-US" b="1" dirty="0">
                        <a:solidFill>
                          <a:srgbClr val="FFC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FFC000"/>
                          </a:solidFill>
                        </a:rPr>
                        <a:t>Medium</a:t>
                      </a:r>
                      <a:endParaRPr lang="en-US" b="1" dirty="0">
                        <a:solidFill>
                          <a:srgbClr val="FFC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Complicated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Runway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00B050"/>
                          </a:solidFill>
                        </a:rPr>
                        <a:t>No</a:t>
                      </a:r>
                      <a:endParaRPr lang="en-US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00B050"/>
                          </a:solidFill>
                        </a:rPr>
                        <a:t>No</a:t>
                      </a:r>
                      <a:endParaRPr lang="en-US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Yes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0C98071-8A9B-444A-806A-782BE84EBE4B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457200" y="3276600"/>
            <a:ext cx="8229600" cy="30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Tx/>
              <a:buFont typeface="Wingdings" pitchFamily="2" charset="2"/>
              <a:buChar char="v"/>
              <a:tabLst/>
              <a:defRPr/>
            </a:pPr>
            <a:endParaRPr lang="en-US" sz="2800" kern="0" dirty="0" smtClean="0">
              <a:latin typeface="+mn-lt"/>
            </a:endParaRPr>
          </a:p>
          <a:p>
            <a:pPr marL="342900" marR="0" lvl="0" indent="-34290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Tx/>
              <a:tabLst/>
              <a:defRPr/>
            </a:pPr>
            <a:r>
              <a:rPr lang="en-US" sz="2800" kern="0" dirty="0">
                <a:latin typeface="+mn-lt"/>
              </a:rPr>
              <a:t> </a:t>
            </a:r>
            <a:r>
              <a:rPr lang="en-US" sz="2800" kern="0" dirty="0" smtClean="0">
                <a:latin typeface="+mn-lt"/>
              </a:rPr>
              <a:t>    </a:t>
            </a:r>
            <a:r>
              <a:rPr lang="en-US" sz="2800" kern="0" dirty="0" smtClean="0">
                <a:latin typeface="+mn-lt"/>
                <a:sym typeface="Wingdings" pitchFamily="2" charset="2"/>
              </a:rPr>
              <a:t></a:t>
            </a:r>
            <a:r>
              <a:rPr lang="en-US" sz="2800" kern="0" dirty="0" smtClean="0">
                <a:latin typeface="+mn-lt"/>
              </a:rPr>
              <a:t> Quadrocopter is more suitable for embedded Engineering students who are not familiar with aerospace issue and mechanical design.</a:t>
            </a:r>
            <a:endParaRPr kumimoji="0" lang="en-US" sz="24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sz="2800" b="0" i="0" u="none" strike="noStrike" kern="0" cap="none" spc="0" normalizeH="0" baseline="0" noProof="0" dirty="0" smtClean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Tx/>
              <a:buFont typeface="Wingdings" pitchFamily="2" charset="2"/>
              <a:buChar char="v"/>
              <a:tabLst/>
              <a:defRPr/>
            </a:pPr>
            <a:endParaRPr kumimoji="0" lang="en-US" sz="32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8" name="Picture 7" descr="logo_final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001000" y="0"/>
            <a:ext cx="1219200" cy="1219200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3048000" y="304800"/>
            <a:ext cx="5181600" cy="563562"/>
          </a:xfrm>
        </p:spPr>
        <p:txBody>
          <a:bodyPr/>
          <a:lstStyle/>
          <a:p>
            <a:pPr algn="l"/>
            <a:r>
              <a:rPr lang="en-US" sz="3500" dirty="0" smtClean="0"/>
              <a:t>Idea</a:t>
            </a:r>
            <a:endParaRPr lang="en-US" sz="3500" dirty="0"/>
          </a:p>
        </p:txBody>
      </p:sp>
      <p:sp>
        <p:nvSpPr>
          <p:cNvPr id="14" name="Rounded Rectangle 13"/>
          <p:cNvSpPr/>
          <p:nvPr/>
        </p:nvSpPr>
        <p:spPr>
          <a:xfrm>
            <a:off x="0" y="152400"/>
            <a:ext cx="3048000" cy="838200"/>
          </a:xfrm>
          <a:prstGeom prst="roundRect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Introduction</a:t>
            </a:r>
            <a:endParaRPr lang="en-US" sz="4000" dirty="0"/>
          </a:p>
        </p:txBody>
      </p:sp>
      <p:sp>
        <p:nvSpPr>
          <p:cNvPr id="15" name="TextBox 14"/>
          <p:cNvSpPr txBox="1"/>
          <p:nvPr/>
        </p:nvSpPr>
        <p:spPr>
          <a:xfrm>
            <a:off x="457200" y="1143000"/>
            <a:ext cx="68739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Why choosing </a:t>
            </a:r>
            <a:r>
              <a:rPr lang="en-US" sz="2800" b="1" dirty="0" err="1" smtClean="0"/>
              <a:t>Quadrocopter</a:t>
            </a:r>
            <a:r>
              <a:rPr lang="en-US" sz="2800" b="1" dirty="0" smtClean="0"/>
              <a:t> platform?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0C98071-8A9B-444A-806A-782BE84EBE4B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pic>
        <p:nvPicPr>
          <p:cNvPr id="8" name="Picture 7" descr="logo_final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001000" y="0"/>
            <a:ext cx="1219200" cy="1219200"/>
          </a:xfrm>
          <a:prstGeom prst="rect">
            <a:avLst/>
          </a:prstGeom>
        </p:spPr>
      </p:pic>
      <p:graphicFrame>
        <p:nvGraphicFramePr>
          <p:cNvPr id="13" name="Table 12"/>
          <p:cNvGraphicFramePr>
            <a:graphicFrameLocks noGrp="1"/>
          </p:cNvGraphicFramePr>
          <p:nvPr/>
        </p:nvGraphicFramePr>
        <p:xfrm>
          <a:off x="685800" y="1676401"/>
          <a:ext cx="7772400" cy="25715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/>
                <a:gridCol w="2133600"/>
                <a:gridCol w="2590800"/>
              </a:tblGrid>
              <a:tr h="38429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Android phone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In-circuit</a:t>
                      </a:r>
                      <a:r>
                        <a:rPr lang="en-US" baseline="0" dirty="0" smtClean="0"/>
                        <a:t> designs</a:t>
                      </a:r>
                      <a:endParaRPr lang="en-US" dirty="0"/>
                    </a:p>
                  </a:txBody>
                  <a:tcPr/>
                </a:tc>
              </a:tr>
              <a:tr h="384290">
                <a:tc>
                  <a:txBody>
                    <a:bodyPr/>
                    <a:lstStyle/>
                    <a:p>
                      <a:r>
                        <a:rPr lang="en-US" dirty="0" smtClean="0"/>
                        <a:t>Software development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C000"/>
                          </a:solidFill>
                        </a:rPr>
                        <a:t>Android SDK</a:t>
                      </a:r>
                      <a:endParaRPr lang="en-US" dirty="0">
                        <a:solidFill>
                          <a:srgbClr val="FFC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C000"/>
                          </a:solidFill>
                        </a:rPr>
                        <a:t>Linux,</a:t>
                      </a:r>
                      <a:r>
                        <a:rPr lang="en-US" baseline="0" dirty="0" smtClean="0">
                          <a:solidFill>
                            <a:srgbClr val="FFC000"/>
                          </a:solidFill>
                        </a:rPr>
                        <a:t> C30…</a:t>
                      </a:r>
                      <a:endParaRPr lang="en-US" dirty="0">
                        <a:solidFill>
                          <a:srgbClr val="FFC000"/>
                        </a:solidFill>
                      </a:endParaRPr>
                    </a:p>
                  </a:txBody>
                  <a:tcPr/>
                </a:tc>
              </a:tr>
              <a:tr h="755419">
                <a:tc>
                  <a:txBody>
                    <a:bodyPr/>
                    <a:lstStyle/>
                    <a:p>
                      <a:r>
                        <a:rPr lang="en-US" dirty="0" smtClean="0"/>
                        <a:t>Evaluation of controlling</a:t>
                      </a:r>
                      <a:r>
                        <a:rPr lang="en-US" baseline="0" dirty="0" smtClean="0"/>
                        <a:t> by phone/tablet via Bluetooth?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B050"/>
                          </a:solidFill>
                        </a:rPr>
                        <a:t>Yes</a:t>
                      </a:r>
                      <a:endParaRPr lang="en-US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No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663296">
                <a:tc>
                  <a:txBody>
                    <a:bodyPr/>
                    <a:lstStyle/>
                    <a:p>
                      <a:r>
                        <a:rPr lang="en-US" dirty="0" smtClean="0"/>
                        <a:t>Risk</a:t>
                      </a:r>
                      <a:r>
                        <a:rPr lang="en-US" baseline="0" dirty="0" smtClean="0"/>
                        <a:t> and complexity in hardware design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B050"/>
                          </a:solidFill>
                        </a:rPr>
                        <a:t>Low</a:t>
                      </a:r>
                      <a:endParaRPr lang="en-US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High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84290">
                <a:tc>
                  <a:txBody>
                    <a:bodyPr/>
                    <a:lstStyle/>
                    <a:p>
                      <a:r>
                        <a:rPr lang="en-US" dirty="0" smtClean="0"/>
                        <a:t>Cost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B050"/>
                          </a:solidFill>
                        </a:rPr>
                        <a:t>Low</a:t>
                      </a:r>
                      <a:endParaRPr lang="en-US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High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2286000" y="4953000"/>
            <a:ext cx="669927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>
                <a:solidFill>
                  <a:srgbClr val="7030A0"/>
                </a:solidFill>
              </a:rPr>
              <a:t>Has built-in camera, Wi-Fi, 3G module</a:t>
            </a:r>
          </a:p>
        </p:txBody>
      </p:sp>
      <p:cxnSp>
        <p:nvCxnSpPr>
          <p:cNvPr id="16" name="Straight Arrow Connector 15"/>
          <p:cNvCxnSpPr>
            <a:stCxn id="14" idx="0"/>
            <a:endCxn id="21" idx="5"/>
          </p:cNvCxnSpPr>
          <p:nvPr/>
        </p:nvCxnSpPr>
        <p:spPr>
          <a:xfrm rot="16200000" flipV="1">
            <a:off x="4398407" y="3715772"/>
            <a:ext cx="1373515" cy="110094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Donut 20"/>
          <p:cNvSpPr/>
          <p:nvPr/>
        </p:nvSpPr>
        <p:spPr>
          <a:xfrm>
            <a:off x="3429000" y="3124200"/>
            <a:ext cx="1295400" cy="533400"/>
          </a:xfrm>
          <a:prstGeom prst="donut">
            <a:avLst>
              <a:gd name="adj" fmla="val 6393"/>
            </a:avLst>
          </a:prstGeom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rgbClr val="7030A0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6" name="Donut 25"/>
          <p:cNvSpPr/>
          <p:nvPr/>
        </p:nvSpPr>
        <p:spPr>
          <a:xfrm>
            <a:off x="3429000" y="3810000"/>
            <a:ext cx="1295400" cy="533400"/>
          </a:xfrm>
          <a:prstGeom prst="donut">
            <a:avLst>
              <a:gd name="adj" fmla="val 6393"/>
            </a:avLst>
          </a:prstGeom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rgbClr val="7030A0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09600" y="5770602"/>
            <a:ext cx="836318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>
                <a:solidFill>
                  <a:srgbClr val="7030A0"/>
                </a:solidFill>
              </a:rPr>
              <a:t>Phone is still usable after this Capstone project</a:t>
            </a:r>
          </a:p>
        </p:txBody>
      </p:sp>
      <p:cxnSp>
        <p:nvCxnSpPr>
          <p:cNvPr id="29" name="Straight Arrow Connector 28"/>
          <p:cNvCxnSpPr>
            <a:stCxn id="28" idx="0"/>
            <a:endCxn id="26" idx="4"/>
          </p:cNvCxnSpPr>
          <p:nvPr/>
        </p:nvCxnSpPr>
        <p:spPr>
          <a:xfrm rot="16200000" flipV="1">
            <a:off x="3720346" y="4699754"/>
            <a:ext cx="1427202" cy="71449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3048000" y="304800"/>
            <a:ext cx="5181600" cy="563562"/>
          </a:xfrm>
        </p:spPr>
        <p:txBody>
          <a:bodyPr/>
          <a:lstStyle/>
          <a:p>
            <a:pPr algn="l"/>
            <a:r>
              <a:rPr lang="en-US" sz="3500" dirty="0" smtClean="0"/>
              <a:t>Idea</a:t>
            </a:r>
            <a:endParaRPr lang="en-US" sz="3500" dirty="0"/>
          </a:p>
        </p:txBody>
      </p:sp>
      <p:sp>
        <p:nvSpPr>
          <p:cNvPr id="19" name="Rounded Rectangle 18"/>
          <p:cNvSpPr/>
          <p:nvPr/>
        </p:nvSpPr>
        <p:spPr>
          <a:xfrm>
            <a:off x="0" y="152400"/>
            <a:ext cx="3048000" cy="838200"/>
          </a:xfrm>
          <a:prstGeom prst="roundRect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Introduction</a:t>
            </a:r>
            <a:endParaRPr lang="en-US" sz="4000" dirty="0"/>
          </a:p>
        </p:txBody>
      </p:sp>
      <p:sp>
        <p:nvSpPr>
          <p:cNvPr id="22" name="TextBox 21"/>
          <p:cNvSpPr txBox="1"/>
          <p:nvPr/>
        </p:nvSpPr>
        <p:spPr>
          <a:xfrm>
            <a:off x="762000" y="1143000"/>
            <a:ext cx="55205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Why choosing Android Phone?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3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8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43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4" grpId="1"/>
      <p:bldP spid="21" grpId="0" animBg="1"/>
      <p:bldP spid="21" grpId="1" animBg="1"/>
      <p:bldP spid="26" grpId="0" animBg="1"/>
      <p:bldP spid="26" grpId="1" animBg="1"/>
      <p:bldP spid="28" grpId="0"/>
      <p:bldP spid="28" grpId="1"/>
    </p:bldLst>
  </p:timing>
</p:sld>
</file>

<file path=ppt/theme/theme1.xml><?xml version="1.0" encoding="utf-8"?>
<a:theme xmlns:a="http://schemas.openxmlformats.org/drawingml/2006/main" name="FUFO_Slideshow_Template">
  <a:themeElements>
    <a:clrScheme name="Office Theme 1">
      <a:dk1>
        <a:srgbClr val="1D4940"/>
      </a:dk1>
      <a:lt1>
        <a:srgbClr val="FFFFFF"/>
      </a:lt1>
      <a:dk2>
        <a:srgbClr val="3F716F"/>
      </a:dk2>
      <a:lt2>
        <a:srgbClr val="C0C0C0"/>
      </a:lt2>
      <a:accent1>
        <a:srgbClr val="669E86"/>
      </a:accent1>
      <a:accent2>
        <a:srgbClr val="A2CAB4"/>
      </a:accent2>
      <a:accent3>
        <a:srgbClr val="FFFFFF"/>
      </a:accent3>
      <a:accent4>
        <a:srgbClr val="173D35"/>
      </a:accent4>
      <a:accent5>
        <a:srgbClr val="B8CCC3"/>
      </a:accent5>
      <a:accent6>
        <a:srgbClr val="92B7A3"/>
      </a:accent6>
      <a:hlink>
        <a:srgbClr val="8CA35F"/>
      </a:hlink>
      <a:folHlink>
        <a:srgbClr val="C1B05D"/>
      </a:folHlink>
    </a:clrScheme>
    <a:fontScheme name="Office Them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dirty="0" smtClean="0"/>
        </a:defPPr>
      </a:lstStyle>
    </a:txDef>
  </a:objectDefaults>
  <a:extraClrSchemeLst>
    <a:extraClrScheme>
      <a:clrScheme name="Office Theme 1">
        <a:dk1>
          <a:srgbClr val="1D4940"/>
        </a:dk1>
        <a:lt1>
          <a:srgbClr val="FFFFFF"/>
        </a:lt1>
        <a:dk2>
          <a:srgbClr val="3F716F"/>
        </a:dk2>
        <a:lt2>
          <a:srgbClr val="C0C0C0"/>
        </a:lt2>
        <a:accent1>
          <a:srgbClr val="669E86"/>
        </a:accent1>
        <a:accent2>
          <a:srgbClr val="A2CAB4"/>
        </a:accent2>
        <a:accent3>
          <a:srgbClr val="FFFFFF"/>
        </a:accent3>
        <a:accent4>
          <a:srgbClr val="173D35"/>
        </a:accent4>
        <a:accent5>
          <a:srgbClr val="B8CCC3"/>
        </a:accent5>
        <a:accent6>
          <a:srgbClr val="92B7A3"/>
        </a:accent6>
        <a:hlink>
          <a:srgbClr val="8CA35F"/>
        </a:hlink>
        <a:folHlink>
          <a:srgbClr val="C1B05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93575"/>
        </a:dk1>
        <a:lt1>
          <a:srgbClr val="FFFFFF"/>
        </a:lt1>
        <a:dk2>
          <a:srgbClr val="000066"/>
        </a:dk2>
        <a:lt2>
          <a:srgbClr val="808080"/>
        </a:lt2>
        <a:accent1>
          <a:srgbClr val="4B92E1"/>
        </a:accent1>
        <a:accent2>
          <a:srgbClr val="99CCFF"/>
        </a:accent2>
        <a:accent3>
          <a:srgbClr val="FFFFFF"/>
        </a:accent3>
        <a:accent4>
          <a:srgbClr val="062C63"/>
        </a:accent4>
        <a:accent5>
          <a:srgbClr val="B1C7EE"/>
        </a:accent5>
        <a:accent6>
          <a:srgbClr val="8AB9E7"/>
        </a:accent6>
        <a:hlink>
          <a:srgbClr val="0066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3">
        <a:dk1>
          <a:srgbClr val="0B4C5B"/>
        </a:dk1>
        <a:lt1>
          <a:srgbClr val="FFFFFF"/>
        </a:lt1>
        <a:dk2>
          <a:srgbClr val="000000"/>
        </a:dk2>
        <a:lt2>
          <a:srgbClr val="969696"/>
        </a:lt2>
        <a:accent1>
          <a:srgbClr val="E3BE05"/>
        </a:accent1>
        <a:accent2>
          <a:srgbClr val="81C200"/>
        </a:accent2>
        <a:accent3>
          <a:srgbClr val="FFFFFF"/>
        </a:accent3>
        <a:accent4>
          <a:srgbClr val="08404C"/>
        </a:accent4>
        <a:accent5>
          <a:srgbClr val="EFDBAA"/>
        </a:accent5>
        <a:accent6>
          <a:srgbClr val="74B000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FUFO_Slideshow_Template</Template>
  <TotalTime>3265</TotalTime>
  <Words>741</Words>
  <Application>Microsoft PowerPoint</Application>
  <PresentationFormat>On-screen Show (4:3)</PresentationFormat>
  <Paragraphs>322</Paragraphs>
  <Slides>38</Slides>
  <Notes>0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0" baseType="lpstr">
      <vt:lpstr>FUFO_Slideshow_Template</vt:lpstr>
      <vt:lpstr>Microsoft Office Visio Drawing</vt:lpstr>
      <vt:lpstr>FUFO overview</vt:lpstr>
      <vt:lpstr>Contents</vt:lpstr>
      <vt:lpstr>History</vt:lpstr>
      <vt:lpstr>History</vt:lpstr>
      <vt:lpstr>History</vt:lpstr>
      <vt:lpstr>Commercialized product</vt:lpstr>
      <vt:lpstr>Idea</vt:lpstr>
      <vt:lpstr>Idea</vt:lpstr>
      <vt:lpstr>Idea</vt:lpstr>
      <vt:lpstr>Idea</vt:lpstr>
      <vt:lpstr>Idea</vt:lpstr>
      <vt:lpstr>Idea</vt:lpstr>
      <vt:lpstr>Idea</vt:lpstr>
      <vt:lpstr>Idea</vt:lpstr>
      <vt:lpstr>Hardware study</vt:lpstr>
      <vt:lpstr>Hardware study</vt:lpstr>
      <vt:lpstr>Hardware study</vt:lpstr>
      <vt:lpstr>Hardware study</vt:lpstr>
      <vt:lpstr>Hardware study</vt:lpstr>
      <vt:lpstr>Hardware study</vt:lpstr>
      <vt:lpstr>Hardware design</vt:lpstr>
      <vt:lpstr>Hardware design</vt:lpstr>
      <vt:lpstr>Frame design</vt:lpstr>
      <vt:lpstr>FUFO Quadrocopter</vt:lpstr>
      <vt:lpstr>Software study</vt:lpstr>
      <vt:lpstr>Software study</vt:lpstr>
      <vt:lpstr>Software study</vt:lpstr>
      <vt:lpstr>Software study</vt:lpstr>
      <vt:lpstr>Software study</vt:lpstr>
      <vt:lpstr>Software study</vt:lpstr>
      <vt:lpstr>Quadrocopter Dynamic</vt:lpstr>
      <vt:lpstr>Quadrocopter Dynamic</vt:lpstr>
      <vt:lpstr>PID Control system</vt:lpstr>
      <vt:lpstr>Signal Processing</vt:lpstr>
      <vt:lpstr>Signal Processing</vt:lpstr>
      <vt:lpstr>Signal Processing</vt:lpstr>
      <vt:lpstr>Experiments</vt:lpstr>
      <vt:lpstr>Slide 38</vt:lpstr>
    </vt:vector>
  </TitlesOfParts>
  <Company>Grizli777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Scope</dc:title>
  <dc:creator>tnguyen</dc:creator>
  <cp:lastModifiedBy>Phong</cp:lastModifiedBy>
  <cp:revision>227</cp:revision>
  <dcterms:created xsi:type="dcterms:W3CDTF">2012-02-01T02:30:47Z</dcterms:created>
  <dcterms:modified xsi:type="dcterms:W3CDTF">2012-08-16T20:00:15Z</dcterms:modified>
</cp:coreProperties>
</file>